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70" r:id="rId9"/>
    <p:sldId id="263" r:id="rId10"/>
    <p:sldId id="271" r:id="rId11"/>
    <p:sldId id="272" r:id="rId12"/>
    <p:sldId id="268" r:id="rId13"/>
    <p:sldId id="267" r:id="rId14"/>
    <p:sldId id="266"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08" y="-96"/>
      </p:cViewPr>
      <p:guideLst>
        <p:guide orient="horz" pos="2160"/>
        <p:guide pos="2880"/>
      </p:guideLst>
    </p:cSldViewPr>
  </p:slideViewPr>
  <p:notesTextViewPr>
    <p:cViewPr>
      <p:scale>
        <a:sx n="1" d="1"/>
        <a:sy n="1" d="1"/>
      </p:scale>
      <p:origin x="0" y="0"/>
    </p:cViewPr>
  </p:notesTextViewPr>
  <p:sorterViewPr>
    <p:cViewPr>
      <p:scale>
        <a:sx n="140" d="100"/>
        <a:sy n="14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EFB7B2-5EE4-41CF-AAF3-DDB84A6AA28D}" type="datetimeFigureOut">
              <a:rPr lang="en-US" smtClean="0"/>
              <a:t>11/19/2013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C9543D-8A9A-48C7-8121-4220BB5EB0EB}" type="slidenum">
              <a:rPr lang="en-US" smtClean="0"/>
              <a:t>‹#›</a:t>
            </a:fld>
            <a:endParaRPr lang="en-US"/>
          </a:p>
        </p:txBody>
      </p:sp>
    </p:spTree>
    <p:extLst>
      <p:ext uri="{BB962C8B-B14F-4D97-AF65-F5344CB8AC3E}">
        <p14:creationId xmlns:p14="http://schemas.microsoft.com/office/powerpoint/2010/main" val="21653822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EC9543D-8A9A-48C7-8121-4220BB5EB0EB}" type="slidenum">
              <a:rPr lang="en-US" smtClean="0"/>
              <a:t>14</a:t>
            </a:fld>
            <a:endParaRPr lang="en-US"/>
          </a:p>
        </p:txBody>
      </p:sp>
    </p:spTree>
    <p:extLst>
      <p:ext uri="{BB962C8B-B14F-4D97-AF65-F5344CB8AC3E}">
        <p14:creationId xmlns:p14="http://schemas.microsoft.com/office/powerpoint/2010/main" val="6764271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Picture 11" descr="9_02.jpg"/>
          <p:cNvPicPr preferRelativeResize="0">
            <a:picLocks/>
          </p:cNvPicPr>
          <p:nvPr/>
        </p:nvPicPr>
        <p:blipFill>
          <a:blip r:embed="rId2">
            <a:duotone>
              <a:schemeClr val="accent1">
                <a:shade val="45000"/>
                <a:satMod val="135000"/>
              </a:schemeClr>
              <a:prstClr val="white"/>
            </a:duotone>
          </a:blip>
          <a:stretch>
            <a:fillRect/>
          </a:stretch>
        </p:blipFill>
        <p:spPr>
          <a:xfrm>
            <a:off x="7754112" y="0"/>
            <a:ext cx="73152" cy="6858000"/>
          </a:xfrm>
          <a:prstGeom prst="rect">
            <a:avLst/>
          </a:prstGeom>
        </p:spPr>
      </p:pic>
      <p:pic>
        <p:nvPicPr>
          <p:cNvPr id="7" name="Picture 6" descr="1_05.jpg"/>
          <p:cNvPicPr>
            <a:picLocks noChangeAspect="1"/>
          </p:cNvPicPr>
          <p:nvPr/>
        </p:nvPicPr>
        <p:blipFill>
          <a:blip r:embed="rId3"/>
          <a:stretch>
            <a:fillRect/>
          </a:stretch>
        </p:blipFill>
        <p:spPr>
          <a:xfrm>
            <a:off x="7810500" y="0"/>
            <a:ext cx="1333500" cy="6858000"/>
          </a:xfrm>
          <a:prstGeom prst="rect">
            <a:avLst/>
          </a:prstGeom>
        </p:spPr>
      </p:pic>
      <p:grpSp>
        <p:nvGrpSpPr>
          <p:cNvPr id="4" name="Group 17"/>
          <p:cNvGrpSpPr/>
          <p:nvPr/>
        </p:nvGrpSpPr>
        <p:grpSpPr>
          <a:xfrm>
            <a:off x="0" y="6630352"/>
            <a:ext cx="9144000" cy="228600"/>
            <a:chOff x="0" y="6582727"/>
            <a:chExt cx="9144000" cy="228600"/>
          </a:xfrm>
        </p:grpSpPr>
        <p:sp>
          <p:nvSpPr>
            <p:cNvPr id="10" name="Rectangle 9"/>
            <p:cNvSpPr/>
            <p:nvPr/>
          </p:nvSpPr>
          <p:spPr>
            <a:xfrm>
              <a:off x="7813040" y="6582727"/>
              <a:ext cx="1330960" cy="2286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134101" y="6582727"/>
              <a:ext cx="1609724"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6582727"/>
              <a:ext cx="6096000"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ctrTitle"/>
          </p:nvPr>
        </p:nvSpPr>
        <p:spPr>
          <a:xfrm>
            <a:off x="457200" y="1371600"/>
            <a:ext cx="6781800" cy="1069975"/>
          </a:xfrm>
        </p:spPr>
        <p:txBody>
          <a:bodyPr bIns="0" anchor="b" anchorCtr="0">
            <a:noAutofit/>
          </a:bodyPr>
          <a:lstStyle>
            <a:lvl1pPr>
              <a:defRPr sz="4200" baseline="0"/>
            </a:lvl1pPr>
          </a:lstStyle>
          <a:p>
            <a:r>
              <a:rPr lang="en-US" smtClean="0"/>
              <a:t>Click to edit Master title style</a:t>
            </a:r>
            <a:endParaRPr lang="en-US" dirty="0"/>
          </a:p>
        </p:txBody>
      </p:sp>
      <p:sp>
        <p:nvSpPr>
          <p:cNvPr id="3" name="Subtitle 2"/>
          <p:cNvSpPr>
            <a:spLocks noGrp="1"/>
          </p:cNvSpPr>
          <p:nvPr>
            <p:ph type="subTitle" idx="1"/>
          </p:nvPr>
        </p:nvSpPr>
        <p:spPr>
          <a:xfrm>
            <a:off x="457200" y="2438400"/>
            <a:ext cx="6781800" cy="762000"/>
          </a:xfrm>
        </p:spPr>
        <p:txBody>
          <a:bodyPr lIns="0" tIns="0" rIns="0">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9" name="Date Placeholder 18"/>
          <p:cNvSpPr>
            <a:spLocks noGrp="1"/>
          </p:cNvSpPr>
          <p:nvPr>
            <p:ph type="dt" sz="half" idx="10"/>
          </p:nvPr>
        </p:nvSpPr>
        <p:spPr>
          <a:xfrm>
            <a:off x="6210300" y="6610350"/>
            <a:ext cx="1524000" cy="228600"/>
          </a:xfrm>
        </p:spPr>
        <p:txBody>
          <a:bodyPr/>
          <a:lstStyle/>
          <a:p>
            <a:fld id="{AF4AEE1B-8BF8-4FD9-A40C-37B3CC2D3853}" type="datetimeFigureOut">
              <a:rPr lang="en-US" smtClean="0"/>
              <a:t>11/19/2013</a:t>
            </a:fld>
            <a:endParaRPr lang="en-US"/>
          </a:p>
        </p:txBody>
      </p:sp>
      <p:sp>
        <p:nvSpPr>
          <p:cNvPr id="20" name="Slide Number Placeholder 19"/>
          <p:cNvSpPr>
            <a:spLocks noGrp="1"/>
          </p:cNvSpPr>
          <p:nvPr>
            <p:ph type="sldNum" sz="quarter" idx="11"/>
          </p:nvPr>
        </p:nvSpPr>
        <p:spPr>
          <a:xfrm>
            <a:off x="7924800" y="6610350"/>
            <a:ext cx="1198880" cy="228600"/>
          </a:xfrm>
        </p:spPr>
        <p:txBody>
          <a:bodyPr/>
          <a:lstStyle/>
          <a:p>
            <a:fld id="{BDF10FA6-AD51-4FB6-8018-86EC4D4B9FCB}" type="slidenum">
              <a:rPr lang="en-US" smtClean="0"/>
              <a:t>‹#›</a:t>
            </a:fld>
            <a:endParaRPr lang="en-US"/>
          </a:p>
        </p:txBody>
      </p:sp>
      <p:sp>
        <p:nvSpPr>
          <p:cNvPr id="21" name="Footer Placeholder 20"/>
          <p:cNvSpPr>
            <a:spLocks noGrp="1"/>
          </p:cNvSpPr>
          <p:nvPr>
            <p:ph type="ftr" sz="quarter" idx="12"/>
          </p:nvPr>
        </p:nvSpPr>
        <p:spPr>
          <a:xfrm>
            <a:off x="457200" y="6611112"/>
            <a:ext cx="5600700" cy="228600"/>
          </a:xfrm>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AF4AEE1B-8BF8-4FD9-A40C-37B3CC2D3853}" type="datetimeFigureOut">
              <a:rPr lang="en-US" smtClean="0"/>
              <a:t>11/19/2013</a:t>
            </a:fld>
            <a:endParaRPr lang="en-US"/>
          </a:p>
        </p:txBody>
      </p:sp>
      <p:sp>
        <p:nvSpPr>
          <p:cNvPr id="23" name="Slide Number Placeholder 22"/>
          <p:cNvSpPr>
            <a:spLocks noGrp="1"/>
          </p:cNvSpPr>
          <p:nvPr>
            <p:ph type="sldNum" sz="quarter" idx="11"/>
          </p:nvPr>
        </p:nvSpPr>
        <p:spPr/>
        <p:txBody>
          <a:bodyPr/>
          <a:lstStyle/>
          <a:p>
            <a:fld id="{BDF10FA6-AD51-4FB6-8018-86EC4D4B9FCB}"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89085"/>
            <a:ext cx="2057400" cy="553707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585216"/>
            <a:ext cx="6019800" cy="55412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Date Placeholder 21"/>
          <p:cNvSpPr>
            <a:spLocks noGrp="1"/>
          </p:cNvSpPr>
          <p:nvPr>
            <p:ph type="dt" sz="half" idx="10"/>
          </p:nvPr>
        </p:nvSpPr>
        <p:spPr/>
        <p:txBody>
          <a:bodyPr/>
          <a:lstStyle/>
          <a:p>
            <a:fld id="{AF4AEE1B-8BF8-4FD9-A40C-37B3CC2D3853}" type="datetimeFigureOut">
              <a:rPr lang="en-US" smtClean="0"/>
              <a:t>11/19/2013</a:t>
            </a:fld>
            <a:endParaRPr lang="en-US"/>
          </a:p>
        </p:txBody>
      </p:sp>
      <p:sp>
        <p:nvSpPr>
          <p:cNvPr id="23" name="Slide Number Placeholder 22"/>
          <p:cNvSpPr>
            <a:spLocks noGrp="1"/>
          </p:cNvSpPr>
          <p:nvPr>
            <p:ph type="sldNum" sz="quarter" idx="11"/>
          </p:nvPr>
        </p:nvSpPr>
        <p:spPr/>
        <p:txBody>
          <a:bodyPr/>
          <a:lstStyle/>
          <a:p>
            <a:fld id="{BDF10FA6-AD51-4FB6-8018-86EC4D4B9FCB}" type="slidenum">
              <a:rPr lang="en-US" smtClean="0"/>
              <a:t>‹#›</a:t>
            </a:fld>
            <a:endParaRPr lang="en-US"/>
          </a:p>
        </p:txBody>
      </p:sp>
      <p:sp>
        <p:nvSpPr>
          <p:cNvPr id="24" name="Footer Placeholder 23"/>
          <p:cNvSpPr>
            <a:spLocks noGrp="1"/>
          </p:cNvSpPr>
          <p:nvPr>
            <p:ph type="ftr" sz="quarter" idx="12"/>
          </p:nvPr>
        </p:nvSpPr>
        <p:spPr/>
        <p:txBody>
          <a:bodyPr/>
          <a:lstStyle/>
          <a:p>
            <a:endParaRPr lang="en-US"/>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20"/>
          <p:cNvGrpSpPr/>
          <p:nvPr/>
        </p:nvGrpSpPr>
        <p:grpSpPr>
          <a:xfrm>
            <a:off x="0" y="6631305"/>
            <a:ext cx="9144000" cy="228600"/>
            <a:chOff x="0" y="6583680"/>
            <a:chExt cx="9144000" cy="228600"/>
          </a:xfrm>
        </p:grpSpPr>
        <p:sp>
          <p:nvSpPr>
            <p:cNvPr id="32" name="Rectangle 3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3" name="Picture 12"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0" name="Picture 9" descr="2_01.jpg"/>
          <p:cNvPicPr>
            <a:picLocks noChangeAspect="1"/>
          </p:cNvPicPr>
          <p:nvPr/>
        </p:nvPicPr>
        <p:blipFill>
          <a:blip r:embed="rId3"/>
          <a:stretch>
            <a:fillRect/>
          </a:stretch>
        </p:blipFill>
        <p:spPr>
          <a:xfrm>
            <a:off x="0" y="0"/>
            <a:ext cx="9144000" cy="40386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16"/>
          <p:cNvSpPr>
            <a:spLocks noGrp="1"/>
          </p:cNvSpPr>
          <p:nvPr>
            <p:ph type="dt" sz="half" idx="10"/>
          </p:nvPr>
        </p:nvSpPr>
        <p:spPr/>
        <p:txBody>
          <a:bodyPr/>
          <a:lstStyle/>
          <a:p>
            <a:fld id="{AF4AEE1B-8BF8-4FD9-A40C-37B3CC2D3853}" type="datetimeFigureOut">
              <a:rPr lang="en-US" smtClean="0"/>
              <a:t>11/19/2013</a:t>
            </a:fld>
            <a:endParaRPr lang="en-US"/>
          </a:p>
        </p:txBody>
      </p:sp>
      <p:sp>
        <p:nvSpPr>
          <p:cNvPr id="18" name="Slide Number Placeholder 17"/>
          <p:cNvSpPr>
            <a:spLocks noGrp="1"/>
          </p:cNvSpPr>
          <p:nvPr>
            <p:ph type="sldNum" sz="quarter" idx="11"/>
          </p:nvPr>
        </p:nvSpPr>
        <p:spPr/>
        <p:txBody>
          <a:bodyPr/>
          <a:lstStyle/>
          <a:p>
            <a:fld id="{BDF10FA6-AD51-4FB6-8018-86EC4D4B9FCB}" type="slidenum">
              <a:rPr lang="en-US" smtClean="0"/>
              <a:t>‹#›</a:t>
            </a:fld>
            <a:endParaRPr lang="en-US"/>
          </a:p>
        </p:txBody>
      </p:sp>
      <p:sp>
        <p:nvSpPr>
          <p:cNvPr id="20" name="Footer Placeholder 19"/>
          <p:cNvSpPr>
            <a:spLocks noGrp="1"/>
          </p:cNvSpPr>
          <p:nvPr>
            <p:ph type="ftr" sz="quarter" idx="12"/>
          </p:nvPr>
        </p:nvSpPr>
        <p:spPr/>
        <p:txBody>
          <a:body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22"/>
          <p:cNvGrpSpPr/>
          <p:nvPr/>
        </p:nvGrpSpPr>
        <p:grpSpPr>
          <a:xfrm>
            <a:off x="1438274" y="6629400"/>
            <a:ext cx="7705726" cy="228600"/>
            <a:chOff x="1438274" y="6629400"/>
            <a:chExt cx="7705726" cy="228600"/>
          </a:xfrm>
        </p:grpSpPr>
        <p:sp>
          <p:nvSpPr>
            <p:cNvPr id="27" name="Rectangle 26"/>
            <p:cNvSpPr/>
            <p:nvPr/>
          </p:nvSpPr>
          <p:spPr>
            <a:xfrm>
              <a:off x="8763000" y="662940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7142480" y="662940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1438274" y="6629400"/>
              <a:ext cx="5663565"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1752600" y="5245101"/>
            <a:ext cx="6934199" cy="1155700"/>
          </a:xfrm>
        </p:spPr>
        <p:txBody>
          <a:bodyPr anchor="t">
            <a:normAutofit/>
          </a:bodyPr>
          <a:lstStyle>
            <a:lvl1pPr algn="r">
              <a:defRPr sz="4200" b="0" i="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52600" y="4114800"/>
            <a:ext cx="6934199" cy="1130300"/>
          </a:xfrm>
        </p:spPr>
        <p:txBody>
          <a:bodyPr anchor="b">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0" name="Picture 9" descr="9_01.jpg"/>
          <p:cNvPicPr>
            <a:picLocks noChangeAspect="1"/>
          </p:cNvPicPr>
          <p:nvPr/>
        </p:nvPicPr>
        <p:blipFill>
          <a:blip r:embed="rId2"/>
          <a:stretch>
            <a:fillRect/>
          </a:stretch>
        </p:blipFill>
        <p:spPr>
          <a:xfrm>
            <a:off x="0" y="0"/>
            <a:ext cx="1363980" cy="6858000"/>
          </a:xfrm>
          <a:prstGeom prst="rect">
            <a:avLst/>
          </a:prstGeom>
        </p:spPr>
      </p:pic>
      <p:sp>
        <p:nvSpPr>
          <p:cNvPr id="24" name="Date Placeholder 23"/>
          <p:cNvSpPr>
            <a:spLocks noGrp="1"/>
          </p:cNvSpPr>
          <p:nvPr>
            <p:ph type="dt" sz="half" idx="10"/>
          </p:nvPr>
        </p:nvSpPr>
        <p:spPr>
          <a:xfrm>
            <a:off x="7162800" y="6610350"/>
            <a:ext cx="1524000" cy="246888"/>
          </a:xfrm>
        </p:spPr>
        <p:txBody>
          <a:bodyPr/>
          <a:lstStyle/>
          <a:p>
            <a:fld id="{AF4AEE1B-8BF8-4FD9-A40C-37B3CC2D3853}" type="datetimeFigureOut">
              <a:rPr lang="en-US" smtClean="0"/>
              <a:t>11/19/2013</a:t>
            </a:fld>
            <a:endParaRPr lang="en-US"/>
          </a:p>
        </p:txBody>
      </p:sp>
      <p:sp>
        <p:nvSpPr>
          <p:cNvPr id="25" name="Slide Number Placeholder 24"/>
          <p:cNvSpPr>
            <a:spLocks noGrp="1"/>
          </p:cNvSpPr>
          <p:nvPr>
            <p:ph type="sldNum" sz="quarter" idx="11"/>
          </p:nvPr>
        </p:nvSpPr>
        <p:spPr>
          <a:xfrm>
            <a:off x="8742680" y="6610350"/>
            <a:ext cx="381000" cy="246888"/>
          </a:xfrm>
        </p:spPr>
        <p:txBody>
          <a:bodyPr/>
          <a:lstStyle/>
          <a:p>
            <a:fld id="{BDF10FA6-AD51-4FB6-8018-86EC4D4B9FCB}" type="slidenum">
              <a:rPr lang="en-US" smtClean="0"/>
              <a:t>‹#›</a:t>
            </a:fld>
            <a:endParaRPr lang="en-US"/>
          </a:p>
        </p:txBody>
      </p:sp>
      <p:sp>
        <p:nvSpPr>
          <p:cNvPr id="26" name="Footer Placeholder 25"/>
          <p:cNvSpPr>
            <a:spLocks noGrp="1"/>
          </p:cNvSpPr>
          <p:nvPr>
            <p:ph type="ftr" sz="quarter" idx="12"/>
          </p:nvPr>
        </p:nvSpPr>
        <p:spPr>
          <a:xfrm>
            <a:off x="1524000" y="6610350"/>
            <a:ext cx="5562600" cy="247650"/>
          </a:xfrm>
        </p:spPr>
        <p:txBody>
          <a:bodyPr/>
          <a:lstStyle/>
          <a:p>
            <a:endParaRPr lang="en-US"/>
          </a:p>
        </p:txBody>
      </p:sp>
      <p:pic>
        <p:nvPicPr>
          <p:cNvPr id="20" name="Picture 19" descr="vert_bar_02.png"/>
          <p:cNvPicPr preferRelativeResize="0">
            <a:picLocks/>
          </p:cNvPicPr>
          <p:nvPr/>
        </p:nvPicPr>
        <p:blipFill>
          <a:blip r:embed="rId3">
            <a:duotone>
              <a:schemeClr val="accent3">
                <a:shade val="45000"/>
                <a:satMod val="135000"/>
              </a:schemeClr>
              <a:prstClr val="white"/>
            </a:duotone>
          </a:blip>
          <a:stretch>
            <a:fillRect/>
          </a:stretch>
        </p:blipFill>
        <p:spPr>
          <a:xfrm>
            <a:off x="1362456" y="0"/>
            <a:ext cx="731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3" name="Picture 12" descr="bar_06.png"/>
          <p:cNvPicPr>
            <a:picLocks noChangeAspect="1"/>
          </p:cNvPicPr>
          <p:nvPr/>
        </p:nvPicPr>
        <p:blipFill>
          <a:blip r:embed="rId2">
            <a:duotone>
              <a:schemeClr val="accent4">
                <a:shade val="45000"/>
                <a:satMod val="135000"/>
              </a:schemeClr>
              <a:prstClr val="white"/>
            </a:duotone>
          </a:blip>
          <a:stretch>
            <a:fillRect/>
          </a:stretch>
        </p:blipFill>
        <p:spPr>
          <a:xfrm>
            <a:off x="0" y="403860"/>
            <a:ext cx="9144000" cy="5334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pic>
        <p:nvPicPr>
          <p:cNvPr id="12" name="Picture 11" descr="3_01.jpg"/>
          <p:cNvPicPr>
            <a:picLocks noChangeAspect="1"/>
          </p:cNvPicPr>
          <p:nvPr/>
        </p:nvPicPr>
        <p:blipFill>
          <a:blip r:embed="rId3"/>
          <a:stretch>
            <a:fillRect/>
          </a:stretch>
        </p:blipFill>
        <p:spPr>
          <a:xfrm>
            <a:off x="0" y="0"/>
            <a:ext cx="9144000" cy="403860"/>
          </a:xfrm>
          <a:prstGeom prst="rect">
            <a:avLst/>
          </a:prstGeom>
        </p:spPr>
      </p:pic>
      <p:sp>
        <p:nvSpPr>
          <p:cNvPr id="14" name="Content Placeholder 13"/>
          <p:cNvSpPr>
            <a:spLocks noGrp="1"/>
          </p:cNvSpPr>
          <p:nvPr>
            <p:ph sz="quarter" idx="13"/>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Content Placeholder 15"/>
          <p:cNvSpPr>
            <a:spLocks noGrp="1"/>
          </p:cNvSpPr>
          <p:nvPr>
            <p:ph sz="quarter" idx="14"/>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3" name="Group 14"/>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AF4AEE1B-8BF8-4FD9-A40C-37B3CC2D3853}" type="datetimeFigureOut">
              <a:rPr lang="en-US" smtClean="0"/>
              <a:t>11/19/2013</a:t>
            </a:fld>
            <a:endParaRPr lang="en-US"/>
          </a:p>
        </p:txBody>
      </p:sp>
      <p:sp>
        <p:nvSpPr>
          <p:cNvPr id="21" name="Slide Number Placeholder 20"/>
          <p:cNvSpPr>
            <a:spLocks noGrp="1"/>
          </p:cNvSpPr>
          <p:nvPr>
            <p:ph type="sldNum" sz="quarter" idx="16"/>
          </p:nvPr>
        </p:nvSpPr>
        <p:spPr/>
        <p:txBody>
          <a:bodyPr/>
          <a:lstStyle/>
          <a:p>
            <a:fld id="{BDF10FA6-AD51-4FB6-8018-86EC4D4B9FCB}" type="slidenum">
              <a:rPr lang="en-US" smtClean="0"/>
              <a:t>‹#›</a:t>
            </a:fld>
            <a:endParaRPr lang="en-US"/>
          </a:p>
        </p:txBody>
      </p:sp>
      <p:sp>
        <p:nvSpPr>
          <p:cNvPr id="22" name="Footer Placeholder 21"/>
          <p:cNvSpPr>
            <a:spLocks noGrp="1"/>
          </p:cNvSpPr>
          <p:nvPr>
            <p:ph type="ftr" sz="quarter" idx="17"/>
          </p:nvPr>
        </p:nvSpPr>
        <p:spPr/>
        <p:txBody>
          <a:body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pic>
        <p:nvPicPr>
          <p:cNvPr id="14" name="Picture 13" descr="4_01.jpg"/>
          <p:cNvPicPr>
            <a:picLocks noChangeAspect="1"/>
          </p:cNvPicPr>
          <p:nvPr/>
        </p:nvPicPr>
        <p:blipFill>
          <a:blip r:embed="rId2"/>
          <a:stretch>
            <a:fillRect/>
          </a:stretch>
        </p:blipFill>
        <p:spPr>
          <a:xfrm>
            <a:off x="0" y="0"/>
            <a:ext cx="9144000" cy="403860"/>
          </a:xfrm>
          <a:prstGeom prst="rect">
            <a:avLst/>
          </a:prstGeom>
        </p:spPr>
      </p:pic>
      <p:sp>
        <p:nvSpPr>
          <p:cNvPr id="15" name="Text Placeholder 2"/>
          <p:cNvSpPr>
            <a:spLocks noGrp="1"/>
          </p:cNvSpPr>
          <p:nvPr>
            <p:ph type="body" idx="13"/>
          </p:nvPr>
        </p:nvSpPr>
        <p:spPr>
          <a:xfrm>
            <a:off x="4648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Content Placeholder 16"/>
          <p:cNvSpPr>
            <a:spLocks noGrp="1"/>
          </p:cNvSpPr>
          <p:nvPr>
            <p:ph sz="quarter" idx="14"/>
          </p:nvPr>
        </p:nvSpPr>
        <p:spPr>
          <a:xfrm>
            <a:off x="457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Content Placeholder 18"/>
          <p:cNvSpPr>
            <a:spLocks noGrp="1"/>
          </p:cNvSpPr>
          <p:nvPr>
            <p:ph sz="quarter" idx="15"/>
          </p:nvPr>
        </p:nvSpPr>
        <p:spPr>
          <a:xfrm>
            <a:off x="4648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bar_06.png"/>
          <p:cNvPicPr>
            <a:picLocks noChangeAspect="1"/>
          </p:cNvPicPr>
          <p:nvPr/>
        </p:nvPicPr>
        <p:blipFill>
          <a:blip r:embed="rId3">
            <a:duotone>
              <a:schemeClr val="accent5">
                <a:shade val="45000"/>
                <a:satMod val="135000"/>
              </a:schemeClr>
              <a:prstClr val="white"/>
            </a:duotone>
          </a:blip>
          <a:stretch>
            <a:fillRect/>
          </a:stretch>
        </p:blipFill>
        <p:spPr>
          <a:xfrm>
            <a:off x="0" y="403860"/>
            <a:ext cx="9144000" cy="53340"/>
          </a:xfrm>
          <a:prstGeom prst="rect">
            <a:avLst/>
          </a:prstGeom>
        </p:spPr>
      </p:pic>
      <p:grpSp>
        <p:nvGrpSpPr>
          <p:cNvPr id="4" name="Group 17"/>
          <p:cNvGrpSpPr/>
          <p:nvPr/>
        </p:nvGrpSpPr>
        <p:grpSpPr>
          <a:xfrm>
            <a:off x="0" y="6631305"/>
            <a:ext cx="9144000" cy="228600"/>
            <a:chOff x="0" y="6583680"/>
            <a:chExt cx="9144000" cy="228600"/>
          </a:xfrm>
        </p:grpSpPr>
        <p:sp>
          <p:nvSpPr>
            <p:cNvPr id="20" name="Rectangle 1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Date Placeholder 22"/>
          <p:cNvSpPr>
            <a:spLocks noGrp="1"/>
          </p:cNvSpPr>
          <p:nvPr>
            <p:ph type="dt" sz="half" idx="16"/>
          </p:nvPr>
        </p:nvSpPr>
        <p:spPr/>
        <p:txBody>
          <a:bodyPr/>
          <a:lstStyle/>
          <a:p>
            <a:fld id="{AF4AEE1B-8BF8-4FD9-A40C-37B3CC2D3853}" type="datetimeFigureOut">
              <a:rPr lang="en-US" smtClean="0"/>
              <a:t>11/19/2013</a:t>
            </a:fld>
            <a:endParaRPr lang="en-US"/>
          </a:p>
        </p:txBody>
      </p:sp>
      <p:sp>
        <p:nvSpPr>
          <p:cNvPr id="24" name="Slide Number Placeholder 23"/>
          <p:cNvSpPr>
            <a:spLocks noGrp="1"/>
          </p:cNvSpPr>
          <p:nvPr>
            <p:ph type="sldNum" sz="quarter" idx="17"/>
          </p:nvPr>
        </p:nvSpPr>
        <p:spPr/>
        <p:txBody>
          <a:bodyPr/>
          <a:lstStyle/>
          <a:p>
            <a:fld id="{BDF10FA6-AD51-4FB6-8018-86EC4D4B9FCB}" type="slidenum">
              <a:rPr lang="en-US" smtClean="0"/>
              <a:t>‹#›</a:t>
            </a:fld>
            <a:endParaRPr lang="en-US"/>
          </a:p>
        </p:txBody>
      </p:sp>
      <p:sp>
        <p:nvSpPr>
          <p:cNvPr id="25" name="Footer Placeholder 24"/>
          <p:cNvSpPr>
            <a:spLocks noGrp="1"/>
          </p:cNvSpPr>
          <p:nvPr>
            <p:ph type="ftr" sz="quarter" idx="18"/>
          </p:nvPr>
        </p:nvSpPr>
        <p:spPr/>
        <p:txBody>
          <a:body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 name="Picture 9" descr="2_01.jpg"/>
          <p:cNvPicPr>
            <a:picLocks noChangeAspect="1"/>
          </p:cNvPicPr>
          <p:nvPr/>
        </p:nvPicPr>
        <p:blipFill>
          <a:blip r:embed="rId2"/>
          <a:stretch>
            <a:fillRect/>
          </a:stretch>
        </p:blipFill>
        <p:spPr>
          <a:xfrm>
            <a:off x="0" y="0"/>
            <a:ext cx="9144000" cy="403860"/>
          </a:xfrm>
          <a:prstGeom prst="rect">
            <a:avLst/>
          </a:prstGeom>
        </p:spPr>
      </p:pic>
      <p:pic>
        <p:nvPicPr>
          <p:cNvPr id="11" name="Picture 10" descr="bar_06.png"/>
          <p:cNvPicPr>
            <a:picLocks noChangeAspect="1"/>
          </p:cNvPicPr>
          <p:nvPr/>
        </p:nvPicPr>
        <p:blipFill>
          <a:blip r:embed="rId3">
            <a:duotone>
              <a:schemeClr val="accent6">
                <a:shade val="45000"/>
                <a:satMod val="135000"/>
              </a:schemeClr>
              <a:prstClr val="white"/>
            </a:duotone>
          </a:blip>
          <a:stretch>
            <a:fillRect/>
          </a:stretch>
        </p:blipFill>
        <p:spPr>
          <a:xfrm>
            <a:off x="0" y="403860"/>
            <a:ext cx="9144000" cy="53340"/>
          </a:xfrm>
          <a:prstGeom prst="rect">
            <a:avLst/>
          </a:prstGeom>
        </p:spPr>
      </p:pic>
      <p:grpSp>
        <p:nvGrpSpPr>
          <p:cNvPr id="3" name="Group 11"/>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Date Placeholder 15"/>
          <p:cNvSpPr>
            <a:spLocks noGrp="1"/>
          </p:cNvSpPr>
          <p:nvPr>
            <p:ph type="dt" sz="half" idx="10"/>
          </p:nvPr>
        </p:nvSpPr>
        <p:spPr/>
        <p:txBody>
          <a:bodyPr/>
          <a:lstStyle/>
          <a:p>
            <a:fld id="{AF4AEE1B-8BF8-4FD9-A40C-37B3CC2D3853}" type="datetimeFigureOut">
              <a:rPr lang="en-US" smtClean="0"/>
              <a:t>11/19/2013</a:t>
            </a:fld>
            <a:endParaRPr lang="en-US"/>
          </a:p>
        </p:txBody>
      </p:sp>
      <p:sp>
        <p:nvSpPr>
          <p:cNvPr id="17" name="Slide Number Placeholder 16"/>
          <p:cNvSpPr>
            <a:spLocks noGrp="1"/>
          </p:cNvSpPr>
          <p:nvPr>
            <p:ph type="sldNum" sz="quarter" idx="11"/>
          </p:nvPr>
        </p:nvSpPr>
        <p:spPr/>
        <p:txBody>
          <a:bodyPr/>
          <a:lstStyle/>
          <a:p>
            <a:fld id="{BDF10FA6-AD51-4FB6-8018-86EC4D4B9FCB}" type="slidenum">
              <a:rPr lang="en-US" smtClean="0"/>
              <a:t>‹#›</a:t>
            </a:fld>
            <a:endParaRPr lang="en-US"/>
          </a:p>
        </p:txBody>
      </p:sp>
      <p:sp>
        <p:nvSpPr>
          <p:cNvPr id="18" name="Footer Placeholder 17"/>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8"/>
          <p:cNvGrpSpPr/>
          <p:nvPr/>
        </p:nvGrpSpPr>
        <p:grpSpPr>
          <a:xfrm>
            <a:off x="0" y="6631305"/>
            <a:ext cx="9144000" cy="228600"/>
            <a:chOff x="0" y="6583680"/>
            <a:chExt cx="9144000" cy="228600"/>
          </a:xfrm>
        </p:grpSpPr>
        <p:sp>
          <p:nvSpPr>
            <p:cNvPr id="10" name="Rectangle 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Date Placeholder 12"/>
          <p:cNvSpPr>
            <a:spLocks noGrp="1"/>
          </p:cNvSpPr>
          <p:nvPr>
            <p:ph type="dt" sz="half" idx="10"/>
          </p:nvPr>
        </p:nvSpPr>
        <p:spPr/>
        <p:txBody>
          <a:bodyPr/>
          <a:lstStyle/>
          <a:p>
            <a:fld id="{AF4AEE1B-8BF8-4FD9-A40C-37B3CC2D3853}" type="datetimeFigureOut">
              <a:rPr lang="en-US" smtClean="0"/>
              <a:t>11/19/2013</a:t>
            </a:fld>
            <a:endParaRPr lang="en-US"/>
          </a:p>
        </p:txBody>
      </p:sp>
      <p:sp>
        <p:nvSpPr>
          <p:cNvPr id="14" name="Slide Number Placeholder 13"/>
          <p:cNvSpPr>
            <a:spLocks noGrp="1"/>
          </p:cNvSpPr>
          <p:nvPr>
            <p:ph type="sldNum" sz="quarter" idx="11"/>
          </p:nvPr>
        </p:nvSpPr>
        <p:spPr/>
        <p:txBody>
          <a:bodyPr/>
          <a:lstStyle/>
          <a:p>
            <a:fld id="{BDF10FA6-AD51-4FB6-8018-86EC4D4B9FCB}" type="slidenum">
              <a:rPr lang="en-US" smtClean="0"/>
              <a:t>‹#›</a:t>
            </a:fld>
            <a:endParaRPr lang="en-US"/>
          </a:p>
        </p:txBody>
      </p:sp>
      <p:sp>
        <p:nvSpPr>
          <p:cNvPr id="22" name="Footer Placeholder 21"/>
          <p:cNvSpPr>
            <a:spLocks noGrp="1"/>
          </p:cNvSpPr>
          <p:nvPr>
            <p:ph type="ftr" sz="quarter" idx="12"/>
          </p:nvPr>
        </p:nvSpPr>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11" descr="3_01.jpg"/>
          <p:cNvPicPr>
            <a:picLocks noChangeAspect="1"/>
          </p:cNvPicPr>
          <p:nvPr/>
        </p:nvPicPr>
        <p:blipFill>
          <a:blip r:embed="rId2"/>
          <a:stretch>
            <a:fillRect/>
          </a:stretch>
        </p:blipFill>
        <p:spPr>
          <a:xfrm>
            <a:off x="0" y="0"/>
            <a:ext cx="9144000" cy="403860"/>
          </a:xfrm>
          <a:prstGeom prst="rect">
            <a:avLst/>
          </a:prstGeom>
        </p:spPr>
      </p:pic>
      <p:sp>
        <p:nvSpPr>
          <p:cNvPr id="13" name="Text Placeholder 2"/>
          <p:cNvSpPr>
            <a:spLocks noGrp="1"/>
          </p:cNvSpPr>
          <p:nvPr>
            <p:ph type="title"/>
          </p:nvPr>
        </p:nvSpPr>
        <p:spPr>
          <a:xfrm>
            <a:off x="457200" y="1524000"/>
            <a:ext cx="3352800" cy="914400"/>
          </a:xfrm>
        </p:spPr>
        <p:txBody>
          <a:bodyPr lIns="0" rIns="0" anchor="b">
            <a:noAutofit/>
          </a:bodyPr>
          <a:lstStyle>
            <a:lvl1pPr marL="0" indent="0">
              <a:lnSpc>
                <a:spcPct val="100000"/>
              </a:lnSpc>
              <a:buNone/>
              <a:defRPr sz="18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title style</a:t>
            </a:r>
          </a:p>
        </p:txBody>
      </p:sp>
      <p:sp>
        <p:nvSpPr>
          <p:cNvPr id="15" name="Content Placeholder 14"/>
          <p:cNvSpPr>
            <a:spLocks noGrp="1"/>
          </p:cNvSpPr>
          <p:nvPr>
            <p:ph sz="quarter" idx="14"/>
          </p:nvPr>
        </p:nvSpPr>
        <p:spPr>
          <a:xfrm>
            <a:off x="4419600" y="1524000"/>
            <a:ext cx="42672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idx="2"/>
          </p:nvPr>
        </p:nvSpPr>
        <p:spPr>
          <a:xfrm>
            <a:off x="457201" y="2514599"/>
            <a:ext cx="3352800" cy="3127248"/>
          </a:xfrm>
        </p:spPr>
        <p:txBody>
          <a:bodyPr/>
          <a:lstStyle>
            <a:lvl1pPr marL="0" indent="0">
              <a:lnSpc>
                <a:spcPct val="150000"/>
              </a:lnSpc>
              <a:spcBef>
                <a:spcPts val="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14" name="Picture 13" descr="bar_06.png"/>
          <p:cNvPicPr>
            <a:picLocks noChangeAspect="1"/>
          </p:cNvPicPr>
          <p:nvPr/>
        </p:nvPicPr>
        <p:blipFill>
          <a:blip r:embed="rId3">
            <a:duotone>
              <a:schemeClr val="accent1">
                <a:shade val="45000"/>
                <a:satMod val="135000"/>
              </a:schemeClr>
              <a:prstClr val="white"/>
            </a:duotone>
          </a:blip>
          <a:stretch>
            <a:fillRect/>
          </a:stretch>
        </p:blipFill>
        <p:spPr>
          <a:xfrm>
            <a:off x="0" y="403860"/>
            <a:ext cx="9144000" cy="53340"/>
          </a:xfrm>
          <a:prstGeom prst="rect">
            <a:avLst/>
          </a:prstGeom>
        </p:spPr>
      </p:pic>
      <p:grpSp>
        <p:nvGrpSpPr>
          <p:cNvPr id="2" name="Group 15"/>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 name="Date Placeholder 19"/>
          <p:cNvSpPr>
            <a:spLocks noGrp="1"/>
          </p:cNvSpPr>
          <p:nvPr>
            <p:ph type="dt" sz="half" idx="15"/>
          </p:nvPr>
        </p:nvSpPr>
        <p:spPr/>
        <p:txBody>
          <a:bodyPr/>
          <a:lstStyle/>
          <a:p>
            <a:fld id="{AF4AEE1B-8BF8-4FD9-A40C-37B3CC2D3853}" type="datetimeFigureOut">
              <a:rPr lang="en-US" smtClean="0"/>
              <a:t>11/19/2013</a:t>
            </a:fld>
            <a:endParaRPr lang="en-US"/>
          </a:p>
        </p:txBody>
      </p:sp>
      <p:sp>
        <p:nvSpPr>
          <p:cNvPr id="21" name="Slide Number Placeholder 20"/>
          <p:cNvSpPr>
            <a:spLocks noGrp="1"/>
          </p:cNvSpPr>
          <p:nvPr>
            <p:ph type="sldNum" sz="quarter" idx="16"/>
          </p:nvPr>
        </p:nvSpPr>
        <p:spPr/>
        <p:txBody>
          <a:bodyPr/>
          <a:lstStyle/>
          <a:p>
            <a:fld id="{BDF10FA6-AD51-4FB6-8018-86EC4D4B9FCB}" type="slidenum">
              <a:rPr lang="en-US" smtClean="0"/>
              <a:t>‹#›</a:t>
            </a:fld>
            <a:endParaRPr lang="en-US"/>
          </a:p>
        </p:txBody>
      </p:sp>
      <p:sp>
        <p:nvSpPr>
          <p:cNvPr id="22" name="Footer Placeholder 21"/>
          <p:cNvSpPr>
            <a:spLocks noGrp="1"/>
          </p:cNvSpPr>
          <p:nvPr>
            <p:ph type="ftr" sz="quarter" idx="17"/>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2" name="Group 15"/>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457200" y="1527048"/>
            <a:ext cx="3355848" cy="914400"/>
          </a:xfrm>
        </p:spPr>
        <p:txBody>
          <a:bodyPr anchor="b">
            <a:normAutofit/>
          </a:bodyPr>
          <a:lstStyle>
            <a:lvl1pPr algn="l">
              <a:defRPr lang="en-US" sz="1800" b="1" i="0" kern="1200" cap="all" spc="100" baseline="0" dirty="0" smtClean="0">
                <a:solidFill>
                  <a:schemeClr val="tx2"/>
                </a:solidFill>
                <a:latin typeface="+mn-lt"/>
                <a:ea typeface="+mn-ea"/>
                <a:cs typeface="+mn-cs"/>
              </a:defRPr>
            </a:lvl1pPr>
          </a:lstStyle>
          <a:p>
            <a:pPr marL="0" lvl="0" indent="0" algn="l" defTabSz="914400" rtl="0" eaLnBrk="1" latinLnBrk="0" hangingPunct="1">
              <a:lnSpc>
                <a:spcPct val="100000"/>
              </a:lnSpc>
              <a:spcBef>
                <a:spcPct val="20000"/>
              </a:spcBef>
              <a:spcAft>
                <a:spcPts val="600"/>
              </a:spcAft>
              <a:buFont typeface="Wingdings" pitchFamily="2" charset="2"/>
              <a:buNone/>
            </a:pPr>
            <a:r>
              <a:rPr lang="en-US" smtClean="0"/>
              <a:t>Click to edit Master title style</a:t>
            </a:r>
            <a:endParaRPr lang="en-US" dirty="0"/>
          </a:p>
        </p:txBody>
      </p:sp>
      <p:sp>
        <p:nvSpPr>
          <p:cNvPr id="3" name="Picture Placeholder 2"/>
          <p:cNvSpPr>
            <a:spLocks noGrp="1"/>
          </p:cNvSpPr>
          <p:nvPr>
            <p:ph type="pic" idx="1"/>
          </p:nvPr>
        </p:nvSpPr>
        <p:spPr>
          <a:xfrm>
            <a:off x="4425696" y="1554480"/>
            <a:ext cx="4270248" cy="4059936"/>
          </a:xfrm>
          <a:solidFill>
            <a:schemeClr val="bg1"/>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514600"/>
            <a:ext cx="3355848" cy="3127248"/>
          </a:xfrm>
        </p:spPr>
        <p:txBody>
          <a:bodyPr/>
          <a:lstStyle>
            <a:lvl1pPr marL="0" indent="0">
              <a:lnSpc>
                <a:spcPct val="150000"/>
              </a:lnSpc>
              <a:spcBef>
                <a:spcPts val="0"/>
              </a:spcBef>
              <a:buNone/>
              <a:defRPr lang="en-US" sz="1400" kern="1200" baseline="0" dirty="0" smtClean="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4AEE1B-8BF8-4FD9-A40C-37B3CC2D3853}" type="datetimeFigureOut">
              <a:rPr lang="en-US" smtClean="0"/>
              <a:t>11/19/2013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F10FA6-AD51-4FB6-8018-86EC4D4B9FCB}" type="slidenum">
              <a:rPr lang="en-US" smtClean="0"/>
              <a:t>‹#›</a:t>
            </a:fld>
            <a:endParaRPr lang="en-US"/>
          </a:p>
        </p:txBody>
      </p:sp>
      <p:pic>
        <p:nvPicPr>
          <p:cNvPr id="8" name="Picture 7" descr="4_01.jpg"/>
          <p:cNvPicPr>
            <a:picLocks noChangeAspect="1"/>
          </p:cNvPicPr>
          <p:nvPr/>
        </p:nvPicPr>
        <p:blipFill>
          <a:blip r:embed="rId2"/>
          <a:stretch>
            <a:fillRect/>
          </a:stretch>
        </p:blipFill>
        <p:spPr>
          <a:xfrm>
            <a:off x="0" y="0"/>
            <a:ext cx="9144000" cy="403860"/>
          </a:xfrm>
          <a:prstGeom prst="rect">
            <a:avLst/>
          </a:prstGeom>
        </p:spPr>
      </p:pic>
      <p:pic>
        <p:nvPicPr>
          <p:cNvPr id="9" name="Picture 8" descr="bar_06.png"/>
          <p:cNvPicPr>
            <a:picLocks noChangeAspect="1"/>
          </p:cNvPicPr>
          <p:nvPr/>
        </p:nvPicPr>
        <p:blipFill>
          <a:blip r:embed="rId3">
            <a:duotone>
              <a:schemeClr val="accent2">
                <a:shade val="45000"/>
                <a:satMod val="135000"/>
              </a:schemeClr>
              <a:prstClr val="white"/>
            </a:duotone>
          </a:blip>
          <a:stretch>
            <a:fillRect/>
          </a:stretch>
        </p:blipFill>
        <p:spPr>
          <a:xfrm>
            <a:off x="0" y="403860"/>
            <a:ext cx="9144000" cy="53340"/>
          </a:xfrm>
          <a:prstGeom prst="rect">
            <a:avLst/>
          </a:prstGeom>
        </p:spPr>
      </p:pic>
      <p:cxnSp>
        <p:nvCxnSpPr>
          <p:cNvPr id="10" name="Straight Connector 9"/>
          <p:cNvCxnSpPr/>
          <p:nvPr/>
        </p:nvCxnSpPr>
        <p:spPr>
          <a:xfrm>
            <a:off x="4419600" y="1524000"/>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19600" y="5637212"/>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bg1">
                  <a:alpha val="0"/>
                </a:schemeClr>
              </a:gs>
              <a:gs pos="34000">
                <a:schemeClr val="bg1">
                  <a:lumMod val="75000"/>
                  <a:alpha val="61000"/>
                </a:schemeClr>
              </a:gs>
              <a:gs pos="38000">
                <a:schemeClr val="bg1">
                  <a:lumMod val="75000"/>
                  <a:alpha val="76000"/>
                </a:schemeClr>
              </a:gs>
              <a:gs pos="100000">
                <a:schemeClr val="bg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990600"/>
            <a:ext cx="8229600" cy="9144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981200"/>
            <a:ext cx="8229600" cy="4144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610350"/>
            <a:ext cx="1524000" cy="228600"/>
          </a:xfrm>
          <a:prstGeom prst="rect">
            <a:avLst/>
          </a:prstGeom>
        </p:spPr>
        <p:txBody>
          <a:bodyPr vert="horz" lIns="91440" tIns="45720" rIns="91440" bIns="45720" rtlCol="0" anchor="ctr"/>
          <a:lstStyle>
            <a:lvl1pPr algn="r">
              <a:defRPr sz="900" baseline="0">
                <a:solidFill>
                  <a:schemeClr val="tx1"/>
                </a:solidFill>
              </a:defRPr>
            </a:lvl1pPr>
          </a:lstStyle>
          <a:p>
            <a:fld id="{AF4AEE1B-8BF8-4FD9-A40C-37B3CC2D3853}" type="datetimeFigureOut">
              <a:rPr lang="en-US" smtClean="0"/>
              <a:t>11/19/2013</a:t>
            </a:fld>
            <a:endParaRPr lang="en-US"/>
          </a:p>
        </p:txBody>
      </p:sp>
      <p:sp>
        <p:nvSpPr>
          <p:cNvPr id="5" name="Footer Placeholder 4"/>
          <p:cNvSpPr>
            <a:spLocks noGrp="1"/>
          </p:cNvSpPr>
          <p:nvPr>
            <p:ph type="ftr" sz="quarter" idx="3"/>
          </p:nvPr>
        </p:nvSpPr>
        <p:spPr>
          <a:xfrm>
            <a:off x="457200" y="6610350"/>
            <a:ext cx="6629400" cy="228600"/>
          </a:xfrm>
          <a:prstGeom prst="rect">
            <a:avLst/>
          </a:prstGeom>
        </p:spPr>
        <p:txBody>
          <a:bodyPr vert="horz" lIns="91440" tIns="45720" rIns="91440" bIns="45720" rtlCol="0" anchor="ctr"/>
          <a:lstStyle>
            <a:lvl1pPr algn="r">
              <a:defRPr sz="900" baseline="0">
                <a:solidFill>
                  <a:schemeClr val="tx1"/>
                </a:solidFill>
              </a:defRPr>
            </a:lvl1pPr>
          </a:lstStyle>
          <a:p>
            <a:endParaRPr lang="en-US"/>
          </a:p>
        </p:txBody>
      </p:sp>
      <p:sp>
        <p:nvSpPr>
          <p:cNvPr id="6" name="Slide Number Placeholder 5"/>
          <p:cNvSpPr>
            <a:spLocks noGrp="1"/>
          </p:cNvSpPr>
          <p:nvPr>
            <p:ph type="sldNum" sz="quarter" idx="4"/>
          </p:nvPr>
        </p:nvSpPr>
        <p:spPr>
          <a:xfrm>
            <a:off x="8742680" y="6610350"/>
            <a:ext cx="381000" cy="228600"/>
          </a:xfrm>
          <a:prstGeom prst="rect">
            <a:avLst/>
          </a:prstGeom>
        </p:spPr>
        <p:txBody>
          <a:bodyPr vert="horz" lIns="91440" tIns="45720" rIns="91440" bIns="45720" rtlCol="0" anchor="ctr"/>
          <a:lstStyle>
            <a:lvl1pPr algn="r">
              <a:defRPr sz="900" baseline="0">
                <a:solidFill>
                  <a:schemeClr val="tx1"/>
                </a:solidFill>
              </a:defRPr>
            </a:lvl1pPr>
          </a:lstStyle>
          <a:p>
            <a:fld id="{BDF10FA6-AD51-4FB6-8018-86EC4D4B9FC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36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9899" y="2057400"/>
            <a:ext cx="6477000" cy="2362200"/>
          </a:xfrm>
        </p:spPr>
        <p:txBody>
          <a:bodyPr>
            <a:noAutofit/>
          </a:bodyPr>
          <a:lstStyle/>
          <a:p>
            <a:r>
              <a:rPr lang="en-US" sz="3200" b="1" dirty="0" smtClean="0">
                <a:effectLst/>
              </a:rPr>
              <a:t>A Cloud Based </a:t>
            </a:r>
            <a:br>
              <a:rPr lang="en-US" sz="3200" b="1" dirty="0" smtClean="0">
                <a:effectLst/>
              </a:rPr>
            </a:br>
            <a:r>
              <a:rPr lang="en-US" sz="3200" b="1" dirty="0" smtClean="0">
                <a:solidFill>
                  <a:srgbClr val="FF0000"/>
                </a:solidFill>
                <a:effectLst/>
              </a:rPr>
              <a:t>Carrier Grade Communications </a:t>
            </a:r>
            <a:r>
              <a:rPr lang="en-US" sz="3200" b="1" dirty="0" smtClean="0">
                <a:solidFill>
                  <a:srgbClr val="FF0000"/>
                </a:solidFill>
                <a:effectLst/>
              </a:rPr>
              <a:t/>
            </a:r>
            <a:br>
              <a:rPr lang="en-US" sz="3200" b="1" dirty="0" smtClean="0">
                <a:solidFill>
                  <a:srgbClr val="FF0000"/>
                </a:solidFill>
                <a:effectLst/>
              </a:rPr>
            </a:br>
            <a:r>
              <a:rPr lang="en-US" sz="3200" b="1" dirty="0" smtClean="0">
                <a:effectLst/>
              </a:rPr>
              <a:t>and </a:t>
            </a:r>
            <a:r>
              <a:rPr lang="en-US" sz="3200" b="1" dirty="0" smtClean="0">
                <a:effectLst/>
              </a:rPr>
              <a:t/>
            </a:r>
            <a:br>
              <a:rPr lang="en-US" sz="3200" b="1" dirty="0" smtClean="0">
                <a:effectLst/>
              </a:rPr>
            </a:br>
            <a:r>
              <a:rPr lang="en-US" sz="3200" b="1" dirty="0" smtClean="0">
                <a:solidFill>
                  <a:srgbClr val="0070C0"/>
                </a:solidFill>
                <a:effectLst/>
              </a:rPr>
              <a:t>Solutions Provider</a:t>
            </a:r>
            <a:r>
              <a:rPr lang="en-US" sz="3200" b="1" dirty="0" smtClean="0">
                <a:effectLst/>
              </a:rPr>
              <a:t/>
            </a:r>
            <a:br>
              <a:rPr lang="en-US" sz="3200" b="1" dirty="0" smtClean="0">
                <a:effectLst/>
              </a:rPr>
            </a:br>
            <a:endParaRPr lang="en-US" sz="32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3400" y="367822"/>
            <a:ext cx="2152998" cy="1523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2617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dirty="0">
                <a:solidFill>
                  <a:schemeClr val="tx1"/>
                </a:solidFill>
                <a:latin typeface="Arial Rounded MT Bold" panose="020F0704030504030204" pitchFamily="34" charset="0"/>
              </a:rPr>
              <a:t>Partner + </a:t>
            </a:r>
            <a:r>
              <a:rPr lang="en-US" u="sng" dirty="0" smtClean="0">
                <a:solidFill>
                  <a:schemeClr val="tx1"/>
                </a:solidFill>
                <a:latin typeface="Arial Rounded MT Bold" panose="020F0704030504030204" pitchFamily="34" charset="0"/>
              </a:rPr>
              <a:t>Program </a:t>
            </a:r>
            <a:r>
              <a:rPr lang="en-US" sz="2400" u="sng" dirty="0" smtClean="0">
                <a:solidFill>
                  <a:schemeClr val="tx1"/>
                </a:solidFill>
                <a:latin typeface="Arial Rounded MT Bold" panose="020F0704030504030204" pitchFamily="34" charset="0"/>
              </a:rPr>
              <a:t>cont.</a:t>
            </a:r>
            <a:endParaRPr lang="en-US" sz="2400" u="sng" dirty="0">
              <a:solidFill>
                <a:schemeClr val="tx1"/>
              </a:solidFill>
              <a:latin typeface="Arial Rounded MT Bold" panose="020F0704030504030204" pitchFamily="34" charset="0"/>
            </a:endParaRPr>
          </a:p>
        </p:txBody>
      </p:sp>
      <p:sp>
        <p:nvSpPr>
          <p:cNvPr id="5" name="Content Placeholder 4"/>
          <p:cNvSpPr>
            <a:spLocks noGrp="1"/>
          </p:cNvSpPr>
          <p:nvPr>
            <p:ph idx="1"/>
          </p:nvPr>
        </p:nvSpPr>
        <p:spPr/>
        <p:txBody>
          <a:bodyPr/>
          <a:lstStyle/>
          <a:p>
            <a:pPr marL="0" indent="0">
              <a:buNone/>
            </a:pPr>
            <a:r>
              <a:rPr lang="en-US" sz="2800" dirty="0" smtClean="0">
                <a:latin typeface="Estrangelo Edessa" panose="03080600000000000000" pitchFamily="66" charset="0"/>
                <a:cs typeface="Estrangelo Edessa" panose="03080600000000000000" pitchFamily="66" charset="0"/>
              </a:rPr>
              <a:t>•UVOCE </a:t>
            </a:r>
            <a:r>
              <a:rPr lang="en-US" sz="2800" dirty="0" smtClean="0">
                <a:latin typeface="Estrangelo Edessa" panose="03080600000000000000" pitchFamily="66" charset="0"/>
                <a:cs typeface="Estrangelo Edessa" panose="03080600000000000000" pitchFamily="66" charset="0"/>
              </a:rPr>
              <a:t>channel </a:t>
            </a:r>
            <a:r>
              <a:rPr lang="en-US" sz="2800" dirty="0">
                <a:latin typeface="Estrangelo Edessa" panose="03080600000000000000" pitchFamily="66" charset="0"/>
                <a:cs typeface="Estrangelo Edessa" panose="03080600000000000000" pitchFamily="66" charset="0"/>
              </a:rPr>
              <a:t>manager and sales engineers are extensions of your team</a:t>
            </a:r>
          </a:p>
          <a:p>
            <a:pPr marL="0" indent="0">
              <a:buNone/>
            </a:pPr>
            <a:r>
              <a:rPr lang="en-US" sz="2800" dirty="0">
                <a:latin typeface="Estrangelo Edessa" panose="03080600000000000000" pitchFamily="66" charset="0"/>
                <a:cs typeface="Estrangelo Edessa" panose="03080600000000000000" pitchFamily="66" charset="0"/>
              </a:rPr>
              <a:t>•Marketing resources and programs to assist in market development and lead generation programs</a:t>
            </a:r>
          </a:p>
          <a:p>
            <a:pPr marL="0" indent="0">
              <a:buNone/>
            </a:pPr>
            <a:r>
              <a:rPr lang="en-US" sz="2800" dirty="0">
                <a:latin typeface="Estrangelo Edessa" panose="03080600000000000000" pitchFamily="66" charset="0"/>
                <a:cs typeface="Estrangelo Edessa" panose="03080600000000000000" pitchFamily="66" charset="0"/>
              </a:rPr>
              <a:t>•Trusted expert on </a:t>
            </a:r>
            <a:r>
              <a:rPr lang="en-US" sz="2800" dirty="0" smtClean="0">
                <a:latin typeface="Estrangelo Edessa" panose="03080600000000000000" pitchFamily="66" charset="0"/>
                <a:cs typeface="Estrangelo Edessa" panose="03080600000000000000" pitchFamily="66" charset="0"/>
              </a:rPr>
              <a:t>UVOCE </a:t>
            </a:r>
            <a:r>
              <a:rPr lang="en-US" sz="2800" dirty="0" smtClean="0">
                <a:latin typeface="Estrangelo Edessa" panose="03080600000000000000" pitchFamily="66" charset="0"/>
                <a:cs typeface="Estrangelo Edessa" panose="03080600000000000000" pitchFamily="66" charset="0"/>
              </a:rPr>
              <a:t>solutions</a:t>
            </a:r>
            <a:endParaRPr lang="en-US" sz="2800" dirty="0">
              <a:latin typeface="Estrangelo Edessa" panose="03080600000000000000" pitchFamily="66" charset="0"/>
              <a:cs typeface="Estrangelo Edessa" panose="03080600000000000000" pitchFamily="66" charset="0"/>
            </a:endParaRPr>
          </a:p>
          <a:p>
            <a:pPr marL="0" indent="0">
              <a:buNone/>
            </a:pPr>
            <a:r>
              <a:rPr lang="en-US" sz="2800" dirty="0">
                <a:latin typeface="Estrangelo Edessa" panose="03080600000000000000" pitchFamily="66" charset="0"/>
                <a:cs typeface="Estrangelo Edessa" panose="03080600000000000000" pitchFamily="66" charset="0"/>
              </a:rPr>
              <a:t>•Insight into product roadmaps</a:t>
            </a:r>
          </a:p>
          <a:p>
            <a:pPr marL="0" indent="0">
              <a:buNone/>
            </a:pPr>
            <a:r>
              <a:rPr lang="en-US" sz="2800" dirty="0">
                <a:latin typeface="Estrangelo Edessa" panose="03080600000000000000" pitchFamily="66" charset="0"/>
                <a:cs typeface="Estrangelo Edessa" panose="03080600000000000000" pitchFamily="66" charset="0"/>
              </a:rPr>
              <a:t>•Access to the </a:t>
            </a:r>
            <a:r>
              <a:rPr lang="en-US" sz="2800" dirty="0" smtClean="0">
                <a:latin typeface="Estrangelo Edessa" panose="03080600000000000000" pitchFamily="66" charset="0"/>
                <a:cs typeface="Estrangelo Edessa" panose="03080600000000000000" pitchFamily="66" charset="0"/>
              </a:rPr>
              <a:t>UVOCE </a:t>
            </a:r>
            <a:r>
              <a:rPr lang="en-US" sz="2800" dirty="0" smtClean="0">
                <a:latin typeface="Estrangelo Edessa" panose="03080600000000000000" pitchFamily="66" charset="0"/>
                <a:cs typeface="Estrangelo Edessa" panose="03080600000000000000" pitchFamily="66" charset="0"/>
              </a:rPr>
              <a:t>Partner </a:t>
            </a:r>
            <a:r>
              <a:rPr lang="en-US" sz="2800" dirty="0">
                <a:latin typeface="Estrangelo Edessa" panose="03080600000000000000" pitchFamily="66" charset="0"/>
                <a:cs typeface="Estrangelo Edessa" panose="03080600000000000000" pitchFamily="66" charset="0"/>
              </a:rPr>
              <a:t>Portal</a:t>
            </a:r>
          </a:p>
          <a:p>
            <a:pPr marL="0" indent="0">
              <a:buNone/>
            </a:pPr>
            <a:endParaRPr lang="en-US" dirty="0"/>
          </a:p>
        </p:txBody>
      </p:sp>
    </p:spTree>
    <p:extLst>
      <p:ext uri="{BB962C8B-B14F-4D97-AF65-F5344CB8AC3E}">
        <p14:creationId xmlns:p14="http://schemas.microsoft.com/office/powerpoint/2010/main" val="1038504419"/>
      </p:ext>
    </p:extLst>
  </p:cSld>
  <p:clrMapOvr>
    <a:masterClrMapping/>
  </p:clrMapOvr>
  <mc:AlternateContent xmlns:mc="http://schemas.openxmlformats.org/markup-compatibility/2006" xmlns:p14="http://schemas.microsoft.com/office/powerpoint/2010/main">
    <mc:Choice Requires="p14">
      <p:transition spd="slow" p14:dur="1750">
        <p14:window dir="ver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Choose the Level that Fits Your Business</a:t>
            </a:r>
            <a:endParaRPr lang="en-US" dirty="0"/>
          </a:p>
        </p:txBody>
      </p:sp>
      <p:sp>
        <p:nvSpPr>
          <p:cNvPr id="12" name="TextBox 11"/>
          <p:cNvSpPr txBox="1"/>
          <p:nvPr/>
        </p:nvSpPr>
        <p:spPr>
          <a:xfrm>
            <a:off x="5715000" y="2100532"/>
            <a:ext cx="2666999" cy="4224068"/>
          </a:xfrm>
          <a:prstGeom prst="rect">
            <a:avLst/>
          </a:prstGeom>
          <a:noFill/>
        </p:spPr>
        <p:txBody>
          <a:bodyPr wrap="square" rtlCol="0">
            <a:noAutofit/>
          </a:bodyPr>
          <a:lstStyle/>
          <a:p>
            <a:pPr algn="ctr"/>
            <a:r>
              <a:rPr lang="en-US" b="1" u="sng" dirty="0"/>
              <a:t>Premium</a:t>
            </a:r>
          </a:p>
          <a:p>
            <a:endParaRPr lang="en-US" dirty="0"/>
          </a:p>
          <a:p>
            <a:pPr algn="ctr"/>
            <a:r>
              <a:rPr lang="en-US" i="1" dirty="0"/>
              <a:t>Sales Commitment $100K </a:t>
            </a:r>
            <a:r>
              <a:rPr lang="en-US" i="1" dirty="0" smtClean="0"/>
              <a:t>Annually</a:t>
            </a:r>
          </a:p>
          <a:p>
            <a:pPr algn="ctr"/>
            <a:endParaRPr lang="en-US" i="1" dirty="0"/>
          </a:p>
          <a:p>
            <a:pPr algn="ctr"/>
            <a:r>
              <a:rPr lang="en-US" i="1" dirty="0"/>
              <a:t>Sales and Technical Certified </a:t>
            </a:r>
            <a:r>
              <a:rPr lang="en-US" i="1" dirty="0" smtClean="0"/>
              <a:t>Partner</a:t>
            </a:r>
          </a:p>
          <a:p>
            <a:pPr algn="ctr"/>
            <a:endParaRPr lang="en-US" i="1" dirty="0"/>
          </a:p>
          <a:p>
            <a:pPr algn="ctr"/>
            <a:r>
              <a:rPr lang="en-US" i="1" dirty="0"/>
              <a:t>PAC </a:t>
            </a:r>
            <a:r>
              <a:rPr lang="en-US" i="1" dirty="0" smtClean="0"/>
              <a:t>Member</a:t>
            </a:r>
          </a:p>
          <a:p>
            <a:pPr algn="ctr"/>
            <a:endParaRPr lang="en-US" i="1" dirty="0"/>
          </a:p>
          <a:p>
            <a:pPr algn="ctr"/>
            <a:r>
              <a:rPr lang="en-US" i="1" dirty="0"/>
              <a:t>Marketing </a:t>
            </a:r>
            <a:r>
              <a:rPr lang="en-US" i="1" dirty="0" smtClean="0"/>
              <a:t>Resources</a:t>
            </a:r>
          </a:p>
          <a:p>
            <a:pPr algn="ctr"/>
            <a:endParaRPr lang="en-US" i="1" dirty="0"/>
          </a:p>
          <a:p>
            <a:pPr algn="ctr"/>
            <a:r>
              <a:rPr lang="en-US" i="1" dirty="0"/>
              <a:t>Up to 30% in product discounts</a:t>
            </a:r>
            <a:endParaRPr lang="en-US" i="1" dirty="0"/>
          </a:p>
        </p:txBody>
      </p:sp>
      <p:sp>
        <p:nvSpPr>
          <p:cNvPr id="13" name="TextBox 12"/>
          <p:cNvSpPr txBox="1"/>
          <p:nvPr/>
        </p:nvSpPr>
        <p:spPr>
          <a:xfrm>
            <a:off x="3048000" y="2087592"/>
            <a:ext cx="2181045" cy="4008408"/>
          </a:xfrm>
          <a:prstGeom prst="rect">
            <a:avLst/>
          </a:prstGeom>
          <a:noFill/>
        </p:spPr>
        <p:txBody>
          <a:bodyPr wrap="square" rtlCol="0">
            <a:noAutofit/>
          </a:bodyPr>
          <a:lstStyle/>
          <a:p>
            <a:pPr algn="ctr"/>
            <a:r>
              <a:rPr lang="en-US" b="1" u="sng" dirty="0"/>
              <a:t> Certified</a:t>
            </a:r>
          </a:p>
          <a:p>
            <a:endParaRPr lang="en-US" dirty="0"/>
          </a:p>
          <a:p>
            <a:pPr algn="ctr"/>
            <a:r>
              <a:rPr lang="en-US" i="1" dirty="0"/>
              <a:t>Sales </a:t>
            </a:r>
            <a:r>
              <a:rPr lang="en-US" i="1" dirty="0" smtClean="0"/>
              <a:t>Commitment</a:t>
            </a:r>
          </a:p>
          <a:p>
            <a:pPr algn="ctr"/>
            <a:r>
              <a:rPr lang="en-US" i="1" dirty="0" smtClean="0"/>
              <a:t>$</a:t>
            </a:r>
            <a:r>
              <a:rPr lang="en-US" i="1" dirty="0" err="1"/>
              <a:t>50K</a:t>
            </a:r>
            <a:r>
              <a:rPr lang="en-US" i="1" dirty="0"/>
              <a:t> </a:t>
            </a:r>
            <a:r>
              <a:rPr lang="en-US" i="1" dirty="0" smtClean="0"/>
              <a:t>Annually</a:t>
            </a:r>
          </a:p>
          <a:p>
            <a:pPr algn="ctr"/>
            <a:endParaRPr lang="en-US" i="1" dirty="0"/>
          </a:p>
          <a:p>
            <a:pPr algn="ctr"/>
            <a:r>
              <a:rPr lang="en-US" i="1" dirty="0"/>
              <a:t>Sales Certification </a:t>
            </a:r>
            <a:r>
              <a:rPr lang="en-US" i="1" dirty="0" smtClean="0"/>
              <a:t>Partner</a:t>
            </a:r>
          </a:p>
          <a:p>
            <a:pPr algn="ctr"/>
            <a:endParaRPr lang="en-US" i="1" dirty="0"/>
          </a:p>
          <a:p>
            <a:pPr algn="ctr"/>
            <a:r>
              <a:rPr lang="en-US" i="1" dirty="0"/>
              <a:t>Access to Marketing </a:t>
            </a:r>
            <a:r>
              <a:rPr lang="en-US" i="1" dirty="0" smtClean="0"/>
              <a:t>Resources</a:t>
            </a:r>
          </a:p>
          <a:p>
            <a:pPr algn="ctr"/>
            <a:endParaRPr lang="en-US" i="1" dirty="0"/>
          </a:p>
          <a:p>
            <a:pPr algn="ctr"/>
            <a:r>
              <a:rPr lang="en-US" i="1" dirty="0"/>
              <a:t>Up to 20% in product discounts</a:t>
            </a:r>
            <a:endParaRPr lang="en-US" i="1" dirty="0"/>
          </a:p>
        </p:txBody>
      </p:sp>
      <p:sp>
        <p:nvSpPr>
          <p:cNvPr id="14" name="TextBox 13"/>
          <p:cNvSpPr txBox="1"/>
          <p:nvPr/>
        </p:nvSpPr>
        <p:spPr>
          <a:xfrm>
            <a:off x="304800" y="2100532"/>
            <a:ext cx="2362200" cy="3657600"/>
          </a:xfrm>
          <a:prstGeom prst="rect">
            <a:avLst/>
          </a:prstGeom>
          <a:noFill/>
        </p:spPr>
        <p:txBody>
          <a:bodyPr wrap="square" rtlCol="0">
            <a:noAutofit/>
          </a:bodyPr>
          <a:lstStyle/>
          <a:p>
            <a:pPr algn="ctr"/>
            <a:r>
              <a:rPr lang="en-US" b="1" u="sng" dirty="0"/>
              <a:t>Authorized</a:t>
            </a:r>
          </a:p>
          <a:p>
            <a:endParaRPr lang="en-US" dirty="0"/>
          </a:p>
          <a:p>
            <a:pPr algn="ctr"/>
            <a:r>
              <a:rPr lang="en-US" i="1" dirty="0"/>
              <a:t>No Sales Commitment</a:t>
            </a:r>
          </a:p>
          <a:p>
            <a:pPr algn="ctr"/>
            <a:r>
              <a:rPr lang="en-US" i="1" dirty="0"/>
              <a:t>    </a:t>
            </a:r>
            <a:r>
              <a:rPr lang="en-US" i="1" dirty="0" smtClean="0"/>
              <a:t>Annually</a:t>
            </a:r>
          </a:p>
          <a:p>
            <a:pPr algn="ctr"/>
            <a:endParaRPr lang="en-US" i="1" dirty="0"/>
          </a:p>
          <a:p>
            <a:pPr algn="ctr"/>
            <a:r>
              <a:rPr lang="en-US" i="1" dirty="0"/>
              <a:t>Access to Marketing </a:t>
            </a:r>
            <a:r>
              <a:rPr lang="en-US" i="1" dirty="0" smtClean="0"/>
              <a:t>Resources</a:t>
            </a:r>
          </a:p>
          <a:p>
            <a:pPr algn="ctr"/>
            <a:endParaRPr lang="en-US" i="1" dirty="0"/>
          </a:p>
          <a:p>
            <a:pPr algn="ctr"/>
            <a:r>
              <a:rPr lang="en-US" i="1" dirty="0"/>
              <a:t>Up to 10% in product discounts</a:t>
            </a:r>
          </a:p>
        </p:txBody>
      </p:sp>
    </p:spTree>
    <p:extLst>
      <p:ext uri="{BB962C8B-B14F-4D97-AF65-F5344CB8AC3E}">
        <p14:creationId xmlns:p14="http://schemas.microsoft.com/office/powerpoint/2010/main" val="2966414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p:nvPr>
        </p:nvSpPr>
        <p:spPr/>
        <p:txBody>
          <a:bodyPr>
            <a:noAutofit/>
          </a:bodyPr>
          <a:lstStyle/>
          <a:p>
            <a:pPr algn="ctr"/>
            <a:r>
              <a:rPr lang="en-US" sz="3600" b="1" u="sng" dirty="0" smtClean="0"/>
              <a:t>Want to know more about becoming a Partner?</a:t>
            </a:r>
            <a:endParaRPr lang="en-US" sz="3600" b="1" u="sng" dirty="0"/>
          </a:p>
        </p:txBody>
      </p:sp>
      <p:sp>
        <p:nvSpPr>
          <p:cNvPr id="5" name="Content Placeholder 5"/>
          <p:cNvSpPr>
            <a:spLocks noGrp="1"/>
          </p:cNvSpPr>
          <p:nvPr>
            <p:ph idx="1"/>
          </p:nvPr>
        </p:nvSpPr>
        <p:spPr/>
        <p:txBody>
          <a:bodyPr/>
          <a:lstStyle/>
          <a:p>
            <a:endParaRPr lang="en-US" dirty="0" smtClean="0">
              <a:latin typeface="Book Antiqua" panose="02040602050305030304" pitchFamily="18" charset="0"/>
            </a:endParaRPr>
          </a:p>
          <a:p>
            <a:r>
              <a:rPr lang="en-US" b="1" dirty="0" smtClean="0">
                <a:latin typeface="Book Antiqua" panose="02040602050305030304" pitchFamily="18" charset="0"/>
              </a:rPr>
              <a:t>Interested </a:t>
            </a:r>
            <a:r>
              <a:rPr lang="en-US" b="1" dirty="0">
                <a:latin typeface="Book Antiqua" panose="02040602050305030304" pitchFamily="18" charset="0"/>
              </a:rPr>
              <a:t>in learning more about what the </a:t>
            </a:r>
            <a:r>
              <a:rPr lang="en-US" b="1" dirty="0" smtClean="0">
                <a:latin typeface="Book Antiqua" panose="02040602050305030304" pitchFamily="18" charset="0"/>
              </a:rPr>
              <a:t>UVOCE </a:t>
            </a:r>
            <a:r>
              <a:rPr lang="en-US" b="1" dirty="0" smtClean="0">
                <a:latin typeface="Book Antiqua" panose="02040602050305030304" pitchFamily="18" charset="0"/>
              </a:rPr>
              <a:t>Partner + Program </a:t>
            </a:r>
            <a:r>
              <a:rPr lang="en-US" b="1" dirty="0">
                <a:latin typeface="Book Antiqua" panose="02040602050305030304" pitchFamily="18" charset="0"/>
              </a:rPr>
              <a:t>can do for you Contact Your Channel Manager</a:t>
            </a:r>
          </a:p>
          <a:p>
            <a:endParaRPr lang="en-US" b="1" dirty="0" smtClean="0">
              <a:latin typeface="Book Antiqua" panose="02040602050305030304" pitchFamily="18" charset="0"/>
            </a:endParaRPr>
          </a:p>
          <a:p>
            <a:r>
              <a:rPr lang="en-US" b="1" dirty="0" smtClean="0">
                <a:latin typeface="Book Antiqua" panose="02040602050305030304" pitchFamily="18" charset="0"/>
              </a:rPr>
              <a:t>Manager of Channel Development: Matthew Clark </a:t>
            </a:r>
          </a:p>
          <a:p>
            <a:r>
              <a:rPr lang="en-US" b="1" dirty="0" smtClean="0">
                <a:latin typeface="Book Antiqua" panose="02040602050305030304" pitchFamily="18" charset="0"/>
              </a:rPr>
              <a:t>Find </a:t>
            </a:r>
            <a:r>
              <a:rPr lang="en-US" b="1" dirty="0">
                <a:latin typeface="Book Antiqua" panose="02040602050305030304" pitchFamily="18" charset="0"/>
              </a:rPr>
              <a:t>out more information </a:t>
            </a:r>
            <a:r>
              <a:rPr lang="en-US" dirty="0" smtClean="0">
                <a:latin typeface="Book Antiqua" panose="02040602050305030304" pitchFamily="18" charset="0"/>
              </a:rPr>
              <a:t>– </a:t>
            </a:r>
            <a:r>
              <a:rPr lang="en-US" b="1" dirty="0" smtClean="0">
                <a:latin typeface="Book Antiqua" panose="02040602050305030304" pitchFamily="18" charset="0"/>
              </a:rPr>
              <a:t>info@UVOCE.com</a:t>
            </a:r>
            <a:endParaRPr lang="en-US" b="1" dirty="0" smtClean="0">
              <a:latin typeface="Book Antiqua" panose="02040602050305030304" pitchFamily="18" charset="0"/>
            </a:endParaRPr>
          </a:p>
          <a:p>
            <a:endParaRPr lang="en-US" dirty="0" smtClean="0"/>
          </a:p>
        </p:txBody>
      </p:sp>
    </p:spTree>
    <p:extLst>
      <p:ext uri="{BB962C8B-B14F-4D97-AF65-F5344CB8AC3E}">
        <p14:creationId xmlns:p14="http://schemas.microsoft.com/office/powerpoint/2010/main" val="28240045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FEATURED CUSTOMERS</a:t>
            </a: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3400" y="1981200"/>
            <a:ext cx="8153400"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83825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62200"/>
            <a:ext cx="8229600" cy="3276600"/>
          </a:xfrm>
        </p:spPr>
        <p:txBody>
          <a:bodyPr>
            <a:normAutofit fontScale="90000"/>
          </a:bodyPr>
          <a:lstStyle/>
          <a:p>
            <a:pPr algn="ctr"/>
            <a:r>
              <a:rPr lang="en-US" dirty="0"/>
              <a:t>Contact </a:t>
            </a:r>
            <a:r>
              <a:rPr lang="en-US" dirty="0" smtClean="0"/>
              <a:t>us :- </a:t>
            </a:r>
            <a:r>
              <a:rPr lang="en-US" dirty="0"/>
              <a:t>Get in </a:t>
            </a:r>
            <a:r>
              <a:rPr lang="en-US" dirty="0" smtClean="0"/>
              <a:t>touch….</a:t>
            </a:r>
            <a:br>
              <a:rPr lang="en-US" dirty="0" smtClean="0"/>
            </a:br>
            <a:r>
              <a:rPr lang="en-US" dirty="0"/>
              <a:t/>
            </a:r>
            <a:br>
              <a:rPr lang="en-US" dirty="0"/>
            </a:br>
            <a:r>
              <a:rPr lang="en-US" b="1" dirty="0" smtClean="0"/>
              <a:t>UVOCE </a:t>
            </a:r>
            <a:r>
              <a:rPr lang="en-US" b="1" dirty="0"/>
              <a:t>HQ</a:t>
            </a:r>
            <a:br>
              <a:rPr lang="en-US" b="1" dirty="0"/>
            </a:br>
            <a:r>
              <a:rPr lang="en-US" dirty="0"/>
              <a:t>8001 LBJ Freeway, 4th Floor, DALLAS</a:t>
            </a:r>
            <a:br>
              <a:rPr lang="en-US" dirty="0"/>
            </a:br>
            <a:r>
              <a:rPr lang="en-US" dirty="0"/>
              <a:t>TEXAS 75251.</a:t>
            </a:r>
            <a:br>
              <a:rPr lang="en-US" dirty="0"/>
            </a:br>
            <a:r>
              <a:rPr lang="en-US" dirty="0"/>
              <a:t>Phone </a:t>
            </a:r>
            <a:r>
              <a:rPr lang="en-US" dirty="0" smtClean="0"/>
              <a:t>-972-447-2160 </a:t>
            </a:r>
            <a:r>
              <a:rPr lang="en-US" dirty="0"/>
              <a:t>(main)</a:t>
            </a:r>
            <a:br>
              <a:rPr lang="en-US" dirty="0"/>
            </a:br>
            <a:r>
              <a:rPr lang="en-US" dirty="0"/>
              <a:t>Fax - 469-424-2200</a:t>
            </a:r>
            <a:br>
              <a:rPr lang="en-US" dirty="0"/>
            </a:br>
            <a:r>
              <a:rPr lang="en-US" dirty="0" smtClean="0"/>
              <a:t>info@UVOCE.com</a:t>
            </a:r>
            <a:r>
              <a:rPr lang="en-US" dirty="0"/>
              <a:t/>
            </a:r>
            <a:br>
              <a:rPr lang="en-US" dirty="0"/>
            </a:br>
            <a:r>
              <a:rPr lang="en-US" dirty="0"/>
              <a:t/>
            </a:r>
            <a:br>
              <a:rPr lang="en-US" dirty="0"/>
            </a:br>
            <a:endParaRPr lang="en-US" dirty="0"/>
          </a:p>
        </p:txBody>
      </p:sp>
    </p:spTree>
    <p:extLst>
      <p:ext uri="{BB962C8B-B14F-4D97-AF65-F5344CB8AC3E}">
        <p14:creationId xmlns:p14="http://schemas.microsoft.com/office/powerpoint/2010/main" val="2026753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6126162"/>
          </a:xfrm>
        </p:spPr>
        <p:txBody>
          <a:bodyPr>
            <a:normAutofit/>
          </a:bodyPr>
          <a:lstStyle/>
          <a:p>
            <a:pPr algn="ctr"/>
            <a:r>
              <a:rPr lang="en-US" sz="2400" dirty="0">
                <a:solidFill>
                  <a:srgbClr val="000000"/>
                </a:solidFill>
              </a:rPr>
              <a:t/>
            </a:r>
            <a:br>
              <a:rPr lang="en-US" sz="2400" dirty="0">
                <a:solidFill>
                  <a:srgbClr val="000000"/>
                </a:solidFill>
              </a:rPr>
            </a:br>
            <a:r>
              <a:rPr lang="en-US" sz="6000" dirty="0"/>
              <a:t>ABOUT US </a:t>
            </a:r>
            <a:br>
              <a:rPr lang="en-US" sz="6000" dirty="0"/>
            </a:br>
            <a:r>
              <a:rPr lang="en-US" sz="2200" dirty="0" smtClean="0">
                <a:latin typeface="Calibri (Headings)"/>
                <a:cs typeface="Aparajita" panose="020B0604020202020204" pitchFamily="34" charset="0"/>
              </a:rPr>
              <a:t>UVOCE </a:t>
            </a:r>
            <a:r>
              <a:rPr lang="en-US" sz="2200" dirty="0" smtClean="0">
                <a:latin typeface="Calibri (Headings)"/>
                <a:cs typeface="Aparajita" panose="020B0604020202020204" pitchFamily="34" charset="0"/>
              </a:rPr>
              <a:t>is </a:t>
            </a:r>
            <a:r>
              <a:rPr lang="en-US" sz="2200" dirty="0">
                <a:latin typeface="Calibri (Headings)"/>
                <a:cs typeface="Aparajita" panose="020B0604020202020204" pitchFamily="34" charset="0"/>
              </a:rPr>
              <a:t>a </a:t>
            </a:r>
            <a:r>
              <a:rPr lang="en-US" sz="2200" dirty="0" smtClean="0">
                <a:latin typeface="Calibri (Headings)"/>
                <a:cs typeface="Aparajita" panose="020B0604020202020204" pitchFamily="34" charset="0"/>
              </a:rPr>
              <a:t>cloud based Communication Service Provider primarily offering Cloud </a:t>
            </a:r>
            <a:r>
              <a:rPr lang="en-US" sz="2200" dirty="0">
                <a:latin typeface="Calibri (Headings)"/>
                <a:cs typeface="Aparajita" panose="020B0604020202020204" pitchFamily="34" charset="0"/>
              </a:rPr>
              <a:t>– Communication Solutions for the Mid-Market and Hospitality </a:t>
            </a:r>
            <a:r>
              <a:rPr lang="en-US" sz="2200" dirty="0" smtClean="0">
                <a:latin typeface="Calibri (Headings)"/>
                <a:cs typeface="Aparajita" panose="020B0604020202020204" pitchFamily="34" charset="0"/>
              </a:rPr>
              <a:t>Industry.</a:t>
            </a:r>
            <a:br>
              <a:rPr lang="en-US" sz="2200" dirty="0" smtClean="0">
                <a:latin typeface="Calibri (Headings)"/>
                <a:cs typeface="Aparajita" panose="020B0604020202020204" pitchFamily="34" charset="0"/>
              </a:rPr>
            </a:br>
            <a:r>
              <a:rPr lang="en-US" sz="2200" dirty="0" smtClean="0">
                <a:latin typeface="Calibri (Headings)"/>
                <a:cs typeface="Aparajita" panose="020B0604020202020204" pitchFamily="34" charset="0"/>
              </a:rPr>
              <a:t/>
            </a:r>
            <a:br>
              <a:rPr lang="en-US" sz="2200" dirty="0" smtClean="0">
                <a:latin typeface="Calibri (Headings)"/>
                <a:cs typeface="Aparajita" panose="020B0604020202020204" pitchFamily="34" charset="0"/>
              </a:rPr>
            </a:br>
            <a:r>
              <a:rPr lang="en-US" sz="2200" i="1" dirty="0">
                <a:latin typeface="Calibri (Headings)"/>
              </a:rPr>
              <a:t>The goals of cloud-based solutions are to lower your costs, while increasing your business agility. After all, the cloud is where your customers spend more and more of their time, and the cloud is where you may already be getting services such as email, instant messaging and a growing list of business applications (e.g. salesforce.com) and of course mobile connectivity</a:t>
            </a:r>
            <a:r>
              <a:rPr lang="en-US" sz="2200" dirty="0" smtClean="0">
                <a:latin typeface="Calibri (Headings)"/>
              </a:rPr>
              <a:t>. </a:t>
            </a:r>
            <a:br>
              <a:rPr lang="en-US" sz="2200" dirty="0" smtClean="0">
                <a:latin typeface="Calibri (Headings)"/>
              </a:rPr>
            </a:br>
            <a:r>
              <a:rPr lang="en-US" sz="2200" dirty="0" smtClean="0">
                <a:latin typeface="Calibri (Headings)"/>
              </a:rPr>
              <a:t/>
            </a:r>
            <a:br>
              <a:rPr lang="en-US" sz="2200" dirty="0" smtClean="0">
                <a:latin typeface="Calibri (Headings)"/>
              </a:rPr>
            </a:br>
            <a:r>
              <a:rPr lang="en-US" sz="2200" b="1" i="1" dirty="0">
                <a:solidFill>
                  <a:srgbClr val="4E8542">
                    <a:lumMod val="50000"/>
                  </a:srgbClr>
                </a:solidFill>
                <a:latin typeface="Calibri (Headings)"/>
                <a:ea typeface="Microsoft JhengHei" panose="020B0604030504040204" pitchFamily="34" charset="-120"/>
                <a:cs typeface="Andalus" panose="02020603050405020304" pitchFamily="18" charset="-78"/>
              </a:rPr>
              <a:t>Our Guarantee – 100% satisfaction and 30% cost savings</a:t>
            </a:r>
            <a:r>
              <a:rPr lang="en-US" sz="2200" dirty="0" smtClean="0">
                <a:latin typeface="Calibri (Headings)"/>
              </a:rPr>
              <a:t/>
            </a:r>
            <a:br>
              <a:rPr lang="en-US" sz="2200" dirty="0" smtClean="0">
                <a:latin typeface="Calibri (Headings)"/>
              </a:rPr>
            </a:br>
            <a:r>
              <a:rPr lang="en-US" sz="2200" dirty="0">
                <a:latin typeface="Calibri (Headings)"/>
              </a:rPr>
              <a:t/>
            </a:r>
            <a:br>
              <a:rPr lang="en-US" sz="2200" dirty="0">
                <a:latin typeface="Calibri (Headings)"/>
              </a:rPr>
            </a:br>
            <a:endParaRPr lang="en-US" sz="2200" dirty="0">
              <a:latin typeface="Calibri (Headings)"/>
            </a:endParaRPr>
          </a:p>
        </p:txBody>
      </p:sp>
    </p:spTree>
    <p:extLst>
      <p:ext uri="{BB962C8B-B14F-4D97-AF65-F5344CB8AC3E}">
        <p14:creationId xmlns:p14="http://schemas.microsoft.com/office/powerpoint/2010/main" val="4255666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Top Reasons for </a:t>
            </a:r>
            <a:r>
              <a:rPr lang="en-US" b="1" dirty="0" smtClean="0">
                <a:solidFill>
                  <a:schemeClr val="tx1"/>
                </a:solidFill>
              </a:rPr>
              <a:t>Switching </a:t>
            </a:r>
            <a:r>
              <a:rPr lang="en-US" b="1" dirty="0" smtClean="0">
                <a:solidFill>
                  <a:schemeClr val="tx1"/>
                </a:solidFill>
              </a:rPr>
              <a:t>To </a:t>
            </a:r>
            <a:r>
              <a:rPr lang="en-US" b="1" dirty="0" smtClean="0">
                <a:solidFill>
                  <a:schemeClr val="tx1"/>
                </a:solidFill>
              </a:rPr>
              <a:t>UVOCE</a:t>
            </a:r>
            <a:endParaRPr lang="en-US" dirty="0"/>
          </a:p>
        </p:txBody>
      </p:sp>
      <p:sp>
        <p:nvSpPr>
          <p:cNvPr id="3" name="Content Placeholder 2"/>
          <p:cNvSpPr>
            <a:spLocks noGrp="1"/>
          </p:cNvSpPr>
          <p:nvPr>
            <p:ph idx="1"/>
          </p:nvPr>
        </p:nvSpPr>
        <p:spPr/>
        <p:txBody>
          <a:bodyPr>
            <a:normAutofit fontScale="77500" lnSpcReduction="20000"/>
          </a:bodyPr>
          <a:lstStyle/>
          <a:p>
            <a:endParaRPr lang="en-US" dirty="0"/>
          </a:p>
          <a:p>
            <a:r>
              <a:rPr lang="en-US" sz="2100" b="1" dirty="0">
                <a:latin typeface="Rockwell" panose="02060603020205020403" pitchFamily="18" charset="0"/>
              </a:rPr>
              <a:t>Lower telecommunications costs                                                          66% </a:t>
            </a:r>
          </a:p>
          <a:p>
            <a:endParaRPr lang="en-US" sz="2100" b="1" dirty="0">
              <a:latin typeface="Rockwell" panose="02060603020205020403" pitchFamily="18" charset="0"/>
            </a:endParaRPr>
          </a:p>
          <a:p>
            <a:r>
              <a:rPr lang="en-US" sz="2100" b="1" dirty="0">
                <a:latin typeface="Rockwell" panose="02060603020205020403" pitchFamily="18" charset="0"/>
              </a:rPr>
              <a:t>Desire to merge voice and data networks                                          43% </a:t>
            </a:r>
          </a:p>
          <a:p>
            <a:endParaRPr lang="en-US" sz="2100" b="1" dirty="0">
              <a:latin typeface="Rockwell" panose="02060603020205020403" pitchFamily="18" charset="0"/>
            </a:endParaRPr>
          </a:p>
          <a:p>
            <a:r>
              <a:rPr lang="en-US" sz="2100" b="1" dirty="0">
                <a:latin typeface="Rockwell" panose="02060603020205020403" pitchFamily="18" charset="0"/>
              </a:rPr>
              <a:t>Obtain a platform for one-stop communications </a:t>
            </a:r>
          </a:p>
          <a:p>
            <a:pPr marL="0" indent="0">
              <a:buNone/>
            </a:pPr>
            <a:r>
              <a:rPr lang="en-US" sz="2100" b="1" dirty="0">
                <a:latin typeface="Rockwell" panose="02060603020205020403" pitchFamily="18" charset="0"/>
              </a:rPr>
              <a:t>    in 2+ areas                                                                           </a:t>
            </a:r>
            <a:r>
              <a:rPr lang="en-US" sz="2100" b="1" dirty="0" smtClean="0">
                <a:latin typeface="Rockwell" panose="02060603020205020403" pitchFamily="18" charset="0"/>
              </a:rPr>
              <a:t>                             </a:t>
            </a:r>
            <a:r>
              <a:rPr lang="en-US" sz="2100" b="1" dirty="0">
                <a:latin typeface="Rockwell" panose="02060603020205020403" pitchFamily="18" charset="0"/>
              </a:rPr>
              <a:t>41% </a:t>
            </a:r>
          </a:p>
          <a:p>
            <a:endParaRPr lang="en-US" sz="2100" b="1" dirty="0">
              <a:latin typeface="Rockwell" panose="02060603020205020403" pitchFamily="18" charset="0"/>
            </a:endParaRPr>
          </a:p>
          <a:p>
            <a:r>
              <a:rPr lang="en-US" sz="2100" b="1" dirty="0">
                <a:latin typeface="Rockwell" panose="02060603020205020403" pitchFamily="18" charset="0"/>
              </a:rPr>
              <a:t>Increase collaboration benefits in 2+ areas                                       36% </a:t>
            </a:r>
          </a:p>
          <a:p>
            <a:endParaRPr lang="en-US" sz="2100" b="1" dirty="0">
              <a:latin typeface="Rockwell" panose="02060603020205020403" pitchFamily="18" charset="0"/>
            </a:endParaRPr>
          </a:p>
          <a:p>
            <a:r>
              <a:rPr lang="en-US" sz="2100" b="1" dirty="0">
                <a:latin typeface="Rockwell" panose="02060603020205020403" pitchFamily="18" charset="0"/>
              </a:rPr>
              <a:t>Ease of management                                                                                  31% </a:t>
            </a:r>
          </a:p>
          <a:p>
            <a:endParaRPr lang="en-US" sz="2100" b="1" dirty="0">
              <a:latin typeface="Rockwell" panose="02060603020205020403" pitchFamily="18" charset="0"/>
            </a:endParaRPr>
          </a:p>
          <a:p>
            <a:r>
              <a:rPr lang="en-US" sz="2100" b="1" dirty="0">
                <a:latin typeface="Rockwell" panose="02060603020205020403" pitchFamily="18" charset="0"/>
              </a:rPr>
              <a:t>Scalability </a:t>
            </a:r>
            <a:r>
              <a:rPr lang="en-US" sz="2100" b="1" dirty="0" smtClean="0">
                <a:latin typeface="Rockwell" panose="02060603020205020403" pitchFamily="18" charset="0"/>
              </a:rPr>
              <a:t>                                                                                                     24%</a:t>
            </a:r>
            <a:endParaRPr lang="en-US" sz="2100" dirty="0"/>
          </a:p>
        </p:txBody>
      </p:sp>
    </p:spTree>
    <p:extLst>
      <p:ext uri="{BB962C8B-B14F-4D97-AF65-F5344CB8AC3E}">
        <p14:creationId xmlns:p14="http://schemas.microsoft.com/office/powerpoint/2010/main" val="2578064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5000" b="1" dirty="0">
                <a:solidFill>
                  <a:srgbClr val="0070C0"/>
                </a:solidFill>
              </a:rPr>
              <a:t>WHY </a:t>
            </a:r>
            <a:r>
              <a:rPr lang="en-US" sz="5000" b="1" dirty="0" smtClean="0">
                <a:solidFill>
                  <a:srgbClr val="0070C0"/>
                </a:solidFill>
              </a:rPr>
              <a:t>UVOCE?</a:t>
            </a:r>
            <a:r>
              <a:rPr lang="en-US" sz="5000" b="1" dirty="0">
                <a:solidFill>
                  <a:srgbClr val="0070C0"/>
                </a:solidFill>
              </a:rPr>
              <a:t/>
            </a:r>
            <a:br>
              <a:rPr lang="en-US" sz="5000" b="1" dirty="0">
                <a:solidFill>
                  <a:srgbClr val="0070C0"/>
                </a:solidFill>
              </a:rPr>
            </a:br>
            <a:endParaRPr lang="en-US" dirty="0">
              <a:solidFill>
                <a:srgbClr val="0070C0"/>
              </a:solidFill>
            </a:endParaRPr>
          </a:p>
        </p:txBody>
      </p:sp>
      <p:sp>
        <p:nvSpPr>
          <p:cNvPr id="3" name="Content Placeholder 2"/>
          <p:cNvSpPr>
            <a:spLocks noGrp="1"/>
          </p:cNvSpPr>
          <p:nvPr>
            <p:ph idx="1"/>
          </p:nvPr>
        </p:nvSpPr>
        <p:spPr/>
        <p:txBody>
          <a:bodyPr>
            <a:normAutofit lnSpcReduction="10000"/>
          </a:bodyPr>
          <a:lstStyle/>
          <a:p>
            <a:pPr marL="274320" lvl="0" indent="-274320">
              <a:spcAft>
                <a:spcPts val="0"/>
              </a:spcAft>
              <a:buClr>
                <a:srgbClr val="FF0000"/>
              </a:buClr>
              <a:buSzPct val="95000"/>
              <a:buFont typeface="Wingdings 2"/>
              <a:buChar char=""/>
            </a:pP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Five 9 Guaranteed Service Level Agreement (99.999%)</a:t>
            </a:r>
          </a:p>
          <a:p>
            <a:pPr marL="274320" lvl="0" indent="-274320">
              <a:spcAft>
                <a:spcPts val="0"/>
              </a:spcAft>
              <a:buClr>
                <a:srgbClr val="FF0000"/>
              </a:buClr>
              <a:buSzPct val="95000"/>
              <a:buFont typeface="Wingdings 2"/>
              <a:buChar char=""/>
            </a:pP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Over 100+ Features included in Hosted IP PBX</a:t>
            </a:r>
          </a:p>
          <a:p>
            <a:pPr marL="274320" lvl="0" indent="-274320">
              <a:spcAft>
                <a:spcPts val="0"/>
              </a:spcAft>
              <a:buClr>
                <a:srgbClr val="FF0000"/>
              </a:buClr>
              <a:buSzPct val="95000"/>
              <a:buFont typeface="Wingdings 2"/>
              <a:buChar char=""/>
            </a:pP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24/7 /</a:t>
            </a:r>
            <a:r>
              <a:rPr lang="en-US" sz="2400" dirty="0" smtClean="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365 days  </a:t>
            </a: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 Technical Support</a:t>
            </a:r>
          </a:p>
          <a:p>
            <a:pPr marL="274320" lvl="0" indent="-274320">
              <a:spcAft>
                <a:spcPts val="0"/>
              </a:spcAft>
              <a:buClr>
                <a:srgbClr val="FF0000"/>
              </a:buClr>
              <a:buSzPct val="95000"/>
              <a:buFont typeface="Wingdings 2"/>
              <a:buChar char=""/>
            </a:pP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Unlimited Calling to anywhere in US&amp; Canada </a:t>
            </a:r>
          </a:p>
          <a:p>
            <a:pPr marL="274320" lvl="0" indent="-274320">
              <a:spcAft>
                <a:spcPts val="0"/>
              </a:spcAft>
              <a:buClr>
                <a:srgbClr val="FF0000"/>
              </a:buClr>
              <a:buSzPct val="95000"/>
              <a:buFont typeface="Wingdings 2"/>
              <a:buChar char=""/>
            </a:pP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Lowest International Rates</a:t>
            </a:r>
          </a:p>
          <a:p>
            <a:pPr marL="274320" lvl="0" indent="-274320">
              <a:spcAft>
                <a:spcPts val="0"/>
              </a:spcAft>
              <a:buClr>
                <a:srgbClr val="FF0000"/>
              </a:buClr>
              <a:buSzPct val="95000"/>
              <a:buFont typeface="Wingdings 2"/>
              <a:buChar char=""/>
            </a:pP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No Hidden Taxes or Fees</a:t>
            </a:r>
          </a:p>
          <a:p>
            <a:pPr marL="274320" lvl="0" indent="-274320">
              <a:spcAft>
                <a:spcPts val="0"/>
              </a:spcAft>
              <a:buClr>
                <a:srgbClr val="FF0000"/>
              </a:buClr>
              <a:buSzPct val="95000"/>
              <a:buFont typeface="Wingdings 2"/>
              <a:buChar char=""/>
            </a:pP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Up to 30% savings on your existing </a:t>
            </a:r>
            <a:r>
              <a:rPr lang="en-US" sz="2400" dirty="0" err="1">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tele</a:t>
            </a: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-com monthly expenses</a:t>
            </a:r>
          </a:p>
          <a:p>
            <a:pPr marL="274320" lvl="0" indent="-274320">
              <a:spcAft>
                <a:spcPts val="0"/>
              </a:spcAft>
              <a:buClr>
                <a:srgbClr val="FF0000"/>
              </a:buClr>
              <a:buSzPct val="95000"/>
              <a:buFont typeface="Wingdings 2"/>
              <a:buChar char=""/>
            </a:pP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Plug and Play Hosted IP PBX</a:t>
            </a:r>
          </a:p>
          <a:p>
            <a:pPr marL="274320" lvl="0" indent="-274320">
              <a:spcAft>
                <a:spcPts val="0"/>
              </a:spcAft>
              <a:buClr>
                <a:srgbClr val="FF0000"/>
              </a:buClr>
              <a:buSzPct val="95000"/>
              <a:buFont typeface="Wingdings 2"/>
              <a:buChar char=""/>
            </a:pP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Use your existing PBX, Phones, and Network</a:t>
            </a:r>
          </a:p>
          <a:p>
            <a:pPr marL="274320" lvl="0" indent="-274320">
              <a:spcAft>
                <a:spcPts val="0"/>
              </a:spcAft>
              <a:buClr>
                <a:srgbClr val="FF0000"/>
              </a:buClr>
              <a:buSzPct val="95000"/>
              <a:buFont typeface="Wingdings 2"/>
              <a:buChar char=""/>
            </a:pPr>
            <a:r>
              <a:rPr lang="en-US" sz="2400" dirty="0">
                <a:solidFill>
                  <a:prstClr val="black"/>
                </a:solidFill>
                <a:latin typeface="Estrangelo Edessa" panose="03080600000000000000" pitchFamily="66" charset="0"/>
                <a:ea typeface="Cambria Math" panose="02040503050406030204" pitchFamily="18" charset="0"/>
                <a:cs typeface="Estrangelo Edessa" panose="03080600000000000000" pitchFamily="66" charset="0"/>
              </a:rPr>
              <a:t>Ease of Use / Management</a:t>
            </a:r>
          </a:p>
          <a:p>
            <a:endParaRPr lang="en-US" dirty="0"/>
          </a:p>
        </p:txBody>
      </p:sp>
    </p:spTree>
    <p:extLst>
      <p:ext uri="{BB962C8B-B14F-4D97-AF65-F5344CB8AC3E}">
        <p14:creationId xmlns:p14="http://schemas.microsoft.com/office/powerpoint/2010/main" val="38983512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PRODUCTS AND SERVICES</a:t>
            </a:r>
            <a:endParaRPr lang="en-US" dirty="0"/>
          </a:p>
        </p:txBody>
      </p:sp>
      <p:sp>
        <p:nvSpPr>
          <p:cNvPr id="3" name="Content Placeholder 2"/>
          <p:cNvSpPr>
            <a:spLocks noGrp="1"/>
          </p:cNvSpPr>
          <p:nvPr>
            <p:ph idx="1"/>
          </p:nvPr>
        </p:nvSpPr>
        <p:spPr/>
        <p:txBody>
          <a:bodyPr numCol="2"/>
          <a:lstStyle/>
          <a:p>
            <a:pPr marL="0" indent="0" algn="ctr">
              <a:buNone/>
            </a:pPr>
            <a:r>
              <a:rPr lang="en-US" b="1" u="sng" dirty="0"/>
              <a:t>Voice Products and Services</a:t>
            </a:r>
          </a:p>
          <a:p>
            <a:pPr algn="ctr"/>
            <a:r>
              <a:rPr lang="en-US" sz="1400" dirty="0" smtClean="0"/>
              <a:t>TELEWORKER/HOME </a:t>
            </a:r>
            <a:r>
              <a:rPr lang="en-US" sz="1400" dirty="0"/>
              <a:t>OFFICE PHONE SERVICE​</a:t>
            </a:r>
          </a:p>
          <a:p>
            <a:pPr algn="ctr"/>
            <a:r>
              <a:rPr lang="en-US" sz="1400" dirty="0"/>
              <a:t>SMALL BUSINESS PHONE SERVICE​</a:t>
            </a:r>
          </a:p>
          <a:p>
            <a:pPr algn="ctr"/>
            <a:r>
              <a:rPr lang="en-US" sz="1400" dirty="0"/>
              <a:t>LARGE BUSINESS WITH MULTIPLE LOCATIONS​</a:t>
            </a:r>
          </a:p>
          <a:p>
            <a:pPr algn="ctr"/>
            <a:r>
              <a:rPr lang="en-US" sz="1400" dirty="0"/>
              <a:t>VOIP SOLUTIONS FOR THE HOSPITALITY INDUSTRY</a:t>
            </a:r>
          </a:p>
          <a:p>
            <a:pPr algn="ctr"/>
            <a:r>
              <a:rPr lang="en-US" sz="1400" dirty="0" smtClean="0"/>
              <a:t>VOIP using  </a:t>
            </a:r>
            <a:r>
              <a:rPr lang="en-US" sz="1400" dirty="0"/>
              <a:t>SIP </a:t>
            </a:r>
            <a:r>
              <a:rPr lang="en-US" sz="1400" dirty="0" smtClean="0"/>
              <a:t>Trunks</a:t>
            </a:r>
            <a:endParaRPr lang="en-US" sz="1400" dirty="0"/>
          </a:p>
          <a:p>
            <a:pPr algn="ctr"/>
            <a:r>
              <a:rPr lang="en-US" sz="1400" dirty="0"/>
              <a:t>VOIP for hospital environment</a:t>
            </a:r>
          </a:p>
          <a:p>
            <a:pPr algn="ctr"/>
            <a:r>
              <a:rPr lang="en-US" sz="1400" dirty="0" smtClean="0"/>
              <a:t>VOIP for banking (secure and encrypted) </a:t>
            </a:r>
          </a:p>
          <a:p>
            <a:pPr algn="ctr"/>
            <a:endParaRPr lang="en-US" sz="1400" dirty="0"/>
          </a:p>
          <a:p>
            <a:endParaRPr lang="en-US" dirty="0" smtClean="0"/>
          </a:p>
          <a:p>
            <a:endParaRPr lang="en-US" dirty="0"/>
          </a:p>
          <a:p>
            <a:pPr marL="0" indent="0" algn="ctr">
              <a:buNone/>
            </a:pPr>
            <a:r>
              <a:rPr lang="en-US" b="1" u="sng" dirty="0"/>
              <a:t>Network Security Solutions</a:t>
            </a:r>
          </a:p>
          <a:p>
            <a:pPr algn="ctr"/>
            <a:r>
              <a:rPr lang="en-US" sz="1400" dirty="0" err="1"/>
              <a:t>MPLS</a:t>
            </a:r>
            <a:endParaRPr lang="en-US" sz="1400" dirty="0"/>
          </a:p>
          <a:p>
            <a:pPr algn="ctr"/>
            <a:r>
              <a:rPr lang="en-US" sz="1400" dirty="0" smtClean="0"/>
              <a:t>UVOCE </a:t>
            </a:r>
            <a:r>
              <a:rPr lang="en-US" sz="1400" dirty="0"/>
              <a:t>offer consulting and advisory services</a:t>
            </a:r>
          </a:p>
          <a:p>
            <a:pPr algn="ctr"/>
            <a:r>
              <a:rPr lang="en-US" sz="1400" dirty="0"/>
              <a:t>Commercial grade Bandwidth and firewalls​</a:t>
            </a:r>
          </a:p>
          <a:p>
            <a:pPr algn="ctr"/>
            <a:r>
              <a:rPr lang="en-US" sz="1400" dirty="0"/>
              <a:t>IT NETWORK DESIGN Services</a:t>
            </a:r>
          </a:p>
          <a:p>
            <a:endParaRPr lang="en-US" dirty="0"/>
          </a:p>
        </p:txBody>
      </p:sp>
    </p:spTree>
    <p:extLst>
      <p:ext uri="{BB962C8B-B14F-4D97-AF65-F5344CB8AC3E}">
        <p14:creationId xmlns:p14="http://schemas.microsoft.com/office/powerpoint/2010/main" val="3136568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Hosted IP PBX Phone System</a:t>
            </a:r>
          </a:p>
        </p:txBody>
      </p:sp>
      <p:sp>
        <p:nvSpPr>
          <p:cNvPr id="3" name="Content Placeholder 2"/>
          <p:cNvSpPr>
            <a:spLocks noGrp="1"/>
          </p:cNvSpPr>
          <p:nvPr>
            <p:ph idx="1"/>
          </p:nvPr>
        </p:nvSpPr>
        <p:spPr/>
        <p:txBody>
          <a:bodyPr>
            <a:normAutofit lnSpcReduction="10000"/>
          </a:bodyPr>
          <a:lstStyle/>
          <a:p>
            <a:pPr marL="0" indent="0" algn="ctr">
              <a:buNone/>
            </a:pPr>
            <a:r>
              <a:rPr lang="en-US" b="1" u="sng" dirty="0"/>
              <a:t>Hosted IP PBX</a:t>
            </a:r>
          </a:p>
          <a:p>
            <a:pPr marL="0" indent="0" algn="ctr">
              <a:buNone/>
            </a:pPr>
            <a:r>
              <a:rPr lang="en-US" dirty="0"/>
              <a:t>A </a:t>
            </a:r>
            <a:r>
              <a:rPr lang="en-US" b="1" dirty="0"/>
              <a:t>hosted </a:t>
            </a:r>
            <a:r>
              <a:rPr lang="en-US" dirty="0" smtClean="0">
                <a:solidFill>
                  <a:schemeClr val="tx1"/>
                </a:solidFill>
              </a:rPr>
              <a:t>IP-PBX </a:t>
            </a:r>
            <a:r>
              <a:rPr lang="en-US" dirty="0" smtClean="0"/>
              <a:t>is </a:t>
            </a:r>
            <a:r>
              <a:rPr lang="en-US" dirty="0"/>
              <a:t>a private branch exchange that is hosted by a telephony provider and delivered over an IP network.</a:t>
            </a:r>
          </a:p>
          <a:p>
            <a:pPr marL="0" indent="0" algn="ctr">
              <a:buNone/>
            </a:pPr>
            <a:r>
              <a:rPr lang="en-US" i="1" dirty="0" smtClean="0"/>
              <a:t>A </a:t>
            </a:r>
            <a:r>
              <a:rPr lang="en-US" i="1" dirty="0"/>
              <a:t>hosted IP PBX enables businesses to have multiple phones in use at one time, with the use of extensions rather than multiple phone lines. A hosted IP PBX is much more cost effective than an </a:t>
            </a:r>
            <a:r>
              <a:rPr lang="en-US" i="1" dirty="0" smtClean="0"/>
              <a:t>on premise </a:t>
            </a:r>
            <a:r>
              <a:rPr lang="en-US" i="1" dirty="0"/>
              <a:t>PBX because hardware updates and IT support are supplied by the telephony provider.</a:t>
            </a:r>
          </a:p>
          <a:p>
            <a:pPr>
              <a:buFont typeface="Wingdings" panose="05000000000000000000" pitchFamily="2" charset="2"/>
              <a:buChar char="Ø"/>
            </a:pPr>
            <a:r>
              <a:rPr lang="en-US" dirty="0" smtClean="0"/>
              <a:t>Why Hosted ?</a:t>
            </a:r>
            <a:r>
              <a:rPr lang="en-US" b="1" u="sng" dirty="0">
                <a:latin typeface="Estrangelo Edessa" panose="03080600000000000000" pitchFamily="66" charset="0"/>
                <a:ea typeface="Batang" panose="02030600000101010101" pitchFamily="18" charset="-127"/>
                <a:cs typeface="Estrangelo Edessa" panose="03080600000000000000" pitchFamily="66" charset="0"/>
              </a:rPr>
              <a:t> </a:t>
            </a:r>
            <a:endParaRPr lang="en-US" b="1" u="sng" dirty="0" smtClean="0">
              <a:latin typeface="Estrangelo Edessa" panose="03080600000000000000" pitchFamily="66" charset="0"/>
              <a:ea typeface="Batang" panose="02030600000101010101" pitchFamily="18" charset="-127"/>
              <a:cs typeface="Estrangelo Edessa" panose="03080600000000000000" pitchFamily="66" charset="0"/>
            </a:endParaRPr>
          </a:p>
          <a:p>
            <a:r>
              <a:rPr lang="en-US" sz="2400" dirty="0" smtClean="0">
                <a:latin typeface="Estrangelo Edessa" panose="03080600000000000000" pitchFamily="66" charset="0"/>
                <a:ea typeface="Batang" panose="02030600000101010101" pitchFamily="18" charset="-127"/>
                <a:cs typeface="Estrangelo Edessa" panose="03080600000000000000" pitchFamily="66" charset="0"/>
              </a:rPr>
              <a:t>Less </a:t>
            </a:r>
            <a:r>
              <a:rPr lang="en-US" sz="2400" dirty="0">
                <a:latin typeface="Estrangelo Edessa" panose="03080600000000000000" pitchFamily="66" charset="0"/>
                <a:ea typeface="Batang" panose="02030600000101010101" pitchFamily="18" charset="-127"/>
                <a:cs typeface="Estrangelo Edessa" panose="03080600000000000000" pitchFamily="66" charset="0"/>
              </a:rPr>
              <a:t>Expensive </a:t>
            </a:r>
            <a:r>
              <a:rPr lang="en-US" sz="2400" dirty="0" smtClean="0">
                <a:latin typeface="Estrangelo Edessa" panose="03080600000000000000" pitchFamily="66" charset="0"/>
                <a:ea typeface="Batang" panose="02030600000101010101" pitchFamily="18" charset="-127"/>
                <a:cs typeface="Estrangelo Edessa" panose="03080600000000000000" pitchFamily="66" charset="0"/>
              </a:rPr>
              <a:t> , </a:t>
            </a:r>
            <a:r>
              <a:rPr lang="en-US" sz="2400" dirty="0" smtClean="0"/>
              <a:t>Cloud </a:t>
            </a:r>
            <a:r>
              <a:rPr lang="en-US" sz="2400" dirty="0"/>
              <a:t>Telephony,  Ideal for Small Business , Automated Value Added Services  Data Transfer Capabilities </a:t>
            </a:r>
            <a:r>
              <a:rPr lang="en-US" sz="2400" dirty="0" smtClean="0"/>
              <a:t>, </a:t>
            </a:r>
            <a:r>
              <a:rPr lang="en-US" sz="2400" dirty="0" smtClean="0">
                <a:latin typeface="Estrangelo Edessa" panose="03080600000000000000" pitchFamily="66" charset="0"/>
                <a:ea typeface="Batang" panose="02030600000101010101" pitchFamily="18" charset="-127"/>
                <a:cs typeface="Estrangelo Edessa" panose="03080600000000000000" pitchFamily="66" charset="0"/>
              </a:rPr>
              <a:t>Easy </a:t>
            </a:r>
            <a:r>
              <a:rPr lang="en-US" sz="2400" dirty="0">
                <a:latin typeface="Estrangelo Edessa" panose="03080600000000000000" pitchFamily="66" charset="0"/>
                <a:ea typeface="Batang" panose="02030600000101010101" pitchFamily="18" charset="-127"/>
                <a:cs typeface="Estrangelo Edessa" panose="03080600000000000000" pitchFamily="66" charset="0"/>
              </a:rPr>
              <a:t>to Install and Operate </a:t>
            </a:r>
            <a:r>
              <a:rPr lang="en-US" sz="2400" dirty="0" smtClean="0">
                <a:latin typeface="Estrangelo Edessa" panose="03080600000000000000" pitchFamily="66" charset="0"/>
                <a:ea typeface="Batang" panose="02030600000101010101" pitchFamily="18" charset="-127"/>
                <a:cs typeface="Estrangelo Edessa" panose="03080600000000000000" pitchFamily="66" charset="0"/>
              </a:rPr>
              <a:t>, Multiple </a:t>
            </a:r>
            <a:r>
              <a:rPr lang="en-US" sz="2400" dirty="0">
                <a:latin typeface="Estrangelo Edessa" panose="03080600000000000000" pitchFamily="66" charset="0"/>
                <a:ea typeface="Batang" panose="02030600000101010101" pitchFamily="18" charset="-127"/>
                <a:cs typeface="Estrangelo Edessa" panose="03080600000000000000" pitchFamily="66" charset="0"/>
              </a:rPr>
              <a:t>Location Handling </a:t>
            </a:r>
            <a:r>
              <a:rPr lang="en-US" sz="2400" dirty="0" smtClean="0">
                <a:latin typeface="Estrangelo Edessa" panose="03080600000000000000" pitchFamily="66" charset="0"/>
                <a:ea typeface="Batang" panose="02030600000101010101" pitchFamily="18" charset="-127"/>
                <a:cs typeface="Estrangelo Edessa" panose="03080600000000000000" pitchFamily="66" charset="0"/>
              </a:rPr>
              <a:t>.</a:t>
            </a:r>
            <a:endParaRPr lang="en-US" sz="2400" dirty="0"/>
          </a:p>
        </p:txBody>
      </p:sp>
    </p:spTree>
    <p:extLst>
      <p:ext uri="{BB962C8B-B14F-4D97-AF65-F5344CB8AC3E}">
        <p14:creationId xmlns:p14="http://schemas.microsoft.com/office/powerpoint/2010/main" val="42686510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tx1"/>
                </a:solidFill>
              </a:rPr>
              <a:t>UVOCE </a:t>
            </a:r>
            <a:r>
              <a:rPr lang="en-US" b="1" u="sng" dirty="0">
                <a:solidFill>
                  <a:schemeClr val="tx1"/>
                </a:solidFill>
              </a:rPr>
              <a:t>SIP TRUNKING( VoIP Lines)</a:t>
            </a:r>
            <a:endParaRPr lang="en-US" dirty="0">
              <a:solidFill>
                <a:schemeClr val="tx1"/>
              </a:solidFill>
            </a:endParaRPr>
          </a:p>
        </p:txBody>
      </p:sp>
      <p:sp>
        <p:nvSpPr>
          <p:cNvPr id="3" name="Content Placeholder 2"/>
          <p:cNvSpPr>
            <a:spLocks noGrp="1"/>
          </p:cNvSpPr>
          <p:nvPr>
            <p:ph idx="1"/>
          </p:nvPr>
        </p:nvSpPr>
        <p:spPr>
          <a:xfrm>
            <a:off x="457200" y="1981201"/>
            <a:ext cx="8229600" cy="3352800"/>
          </a:xfrm>
        </p:spPr>
        <p:txBody>
          <a:bodyPr/>
          <a:lstStyle/>
          <a:p>
            <a:r>
              <a:rPr lang="en-US" dirty="0"/>
              <a:t>Maximize flexibility and capacity. Using </a:t>
            </a:r>
            <a:r>
              <a:rPr lang="en-US" dirty="0" smtClean="0"/>
              <a:t>UVOCE </a:t>
            </a:r>
            <a:r>
              <a:rPr lang="en-US" dirty="0"/>
              <a:t>SIP trunks allows you to run voice, video and data traffic over the same IP network connection, and that enables you to consolidate WAN connections and make the most of the bandwidth you are buying. With </a:t>
            </a:r>
            <a:r>
              <a:rPr lang="en-US" dirty="0" smtClean="0"/>
              <a:t>UVOCE </a:t>
            </a:r>
            <a:r>
              <a:rPr lang="en-US" dirty="0"/>
              <a:t>SIP, you pay a Flat fee since the Trunks are on a Unlimited Calling Plan basis ( both local and long distance to US &amp; Canada)</a:t>
            </a:r>
          </a:p>
          <a:p>
            <a:r>
              <a:rPr lang="en-US" dirty="0" smtClean="0"/>
              <a:t>Reduce </a:t>
            </a:r>
            <a:r>
              <a:rPr lang="en-US" dirty="0"/>
              <a:t>communications costs. Organizations that adopted </a:t>
            </a:r>
            <a:r>
              <a:rPr lang="en-US" dirty="0" smtClean="0"/>
              <a:t>UVOCE </a:t>
            </a:r>
            <a:r>
              <a:rPr lang="en-US" dirty="0"/>
              <a:t>SIP Trunking saved an average of 30 – 40 percent a month on telecom costs. </a:t>
            </a:r>
          </a:p>
          <a:p>
            <a:endParaRPr lang="en-US" dirty="0"/>
          </a:p>
        </p:txBody>
      </p:sp>
    </p:spTree>
    <p:extLst>
      <p:ext uri="{BB962C8B-B14F-4D97-AF65-F5344CB8AC3E}">
        <p14:creationId xmlns:p14="http://schemas.microsoft.com/office/powerpoint/2010/main" val="3691225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914400"/>
          </a:xfrm>
        </p:spPr>
        <p:txBody>
          <a:bodyPr/>
          <a:lstStyle/>
          <a:p>
            <a:r>
              <a:rPr lang="en-US" sz="4500" b="1" u="sng" dirty="0">
                <a:solidFill>
                  <a:srgbClr val="323232"/>
                </a:solidFill>
              </a:rPr>
              <a:t>Full Feature List </a:t>
            </a:r>
            <a:endParaRPr lang="en-US" dirty="0"/>
          </a:p>
        </p:txBody>
      </p:sp>
      <p:sp>
        <p:nvSpPr>
          <p:cNvPr id="3" name="Content Placeholder 2"/>
          <p:cNvSpPr>
            <a:spLocks noGrp="1"/>
          </p:cNvSpPr>
          <p:nvPr>
            <p:ph idx="1"/>
          </p:nvPr>
        </p:nvSpPr>
        <p:spPr>
          <a:xfrm>
            <a:off x="457200" y="1371600"/>
            <a:ext cx="8229600" cy="5181600"/>
          </a:xfrm>
        </p:spPr>
        <p:txBody>
          <a:bodyPr>
            <a:normAutofit fontScale="92500" lnSpcReduction="10000"/>
          </a:bodyPr>
          <a:lstStyle/>
          <a:p>
            <a:pPr marL="274320" lvl="0" indent="-274320">
              <a:spcAft>
                <a:spcPts val="0"/>
              </a:spcAft>
              <a:buClr>
                <a:srgbClr val="1B587C"/>
              </a:buClr>
              <a:buSzPct val="95000"/>
              <a:buFont typeface="Wingdings 2"/>
              <a:buChar char=""/>
            </a:pPr>
            <a:r>
              <a:rPr lang="en-US" sz="1100" b="1" dirty="0">
                <a:solidFill>
                  <a:prstClr val="black"/>
                </a:solidFill>
                <a:latin typeface="Constantia"/>
              </a:rPr>
              <a:t>Account</a:t>
            </a:r>
            <a:r>
              <a:rPr lang="en-US" sz="1100" dirty="0">
                <a:solidFill>
                  <a:prstClr val="black"/>
                </a:solidFill>
                <a:latin typeface="Constantia"/>
              </a:rPr>
              <a:t> - Authorization Codes, Alternate Numbers, Anonymous Call Rejection, Authentication by Digest (user's web browser), Authentication by ANI (users Phone number),◦ Auto Attendants,◦ Personal Auto Attendants and scheduled Auto Attendant, Chained Auto Attendants,◦ Barge In / Barge-in Exempt, Busy Lamp Field, Call Forwarding, Call Forwarding Always, Call Forwarding Busy◦ Call Forwarding No Answer◦ Call Forwarding Not Reachable◦ Find Me (multiple numbers)◦ Call Logs (Inbound and Outbound)◦ Call Monitoring◦ Automatic Monitoring◦ Supervising Mode◦ Silent Monitoring◦ Call Notify◦ Call Park◦ Call Pick Up◦ Call Pick Up Group◦ Directed Call Pickup◦ Call Queues◦ Call Recording◦ Call Return◦ Call Schedule◦ Call Status (Real-time in User Portal)◦ Call Transfer◦ Attended Transfer◦ Blind Transfer◦ Intercom Transfer◦ Transfer to Voicemail◦ Call Waiting◦ Calling Line ID Delivery Blocking, ◦ Calling Name Retrieval◦ Calling Party Category◦ CDRs◦ Charge Number◦ Client Call Control (API and User Portal)◦ Conferencing (Multi-Way Calling)◦ Convene Conference◦</a:t>
            </a:r>
            <a:r>
              <a:rPr lang="en-US" sz="1100" dirty="0" smtClean="0">
                <a:solidFill>
                  <a:prstClr val="black"/>
                </a:solidFill>
                <a:latin typeface="Constantia"/>
              </a:rPr>
              <a:t>, Invite </a:t>
            </a:r>
            <a:r>
              <a:rPr lang="en-US" sz="1100" dirty="0">
                <a:solidFill>
                  <a:prstClr val="black"/>
                </a:solidFill>
                <a:latin typeface="Constantia"/>
              </a:rPr>
              <a:t>Attendees◦ Multiple Conference Rooms,◦ Scheduled/Instant Conference◦ Web-based Setup◦ Account Codes◦ Monitor Add, Drop, Hold, Mute◦ Conference Recording◦ Device Auto Provisioning◦ Direct Inward Dialing◦ Directed Call Park◦ Directed Call Pickup◦ Diversion Inhibitor◦ Do Not Disturb◦ Enhanced Privacy on Hold◦ Extension Dialing◦ External Calling Line ID Delivery◦ Hunt Groups◦ In-Call Service Activation◦ Instant Messaging (via SIP SIMPLE)◦ Intercom◦ Internal Calling Line ID Delivery◦ Last Number Redial◦ Malicious Call Trace◦ Message Waiting Indicator◦ Music-On-Hold◦ System Default Music-on-Hold◦ Personalized Music-on-Hold◦ N-way Call◦ Phone Status◦ Pre-paid Calling (PIN or ANI)◦ Presence ◦ Privacy◦ Selective Call Acceptance◦ Selective Call Rejection◦ Sequential Ring,◦ Shared Call Appearance◦ Simultaneous Ring Personal◦ Three-Way Call◦ Two-Stage Dialing◦ Video Telephony◦ Voicemail◦ Default Greetings◦ Customizable Greetings◦ Name Recording◦ Email Notification◦ Voicemail Forwarding◦ Forwarding to Email◦ User Portal (View, Save Delete)◦ Voice Messaging Group◦ Voice Messaging Call Back◦ Web User Console◦ Contact List◦ Dial by Contact Name◦ Inbound Call Handling Rules◦ Screen Pop for CRM support , Group Features◦ Authorization Group Codes◦ Auto Attendants◦ Personal Auto Attendants,◦ Scheduled Auto Attendants◦ Chained Auto Attendants◦ Barge In / Barge-in Exempt◦ Attendant Console,◦ Business Trunking◦ Call Center / Contact Center◦ </a:t>
            </a:r>
            <a:r>
              <a:rPr lang="en-US" sz="1100" dirty="0" err="1">
                <a:solidFill>
                  <a:prstClr val="black"/>
                </a:solidFill>
                <a:latin typeface="Constantia"/>
              </a:rPr>
              <a:t>ACD</a:t>
            </a:r>
            <a:r>
              <a:rPr lang="en-US" sz="1100" dirty="0">
                <a:solidFill>
                  <a:prstClr val="black"/>
                </a:solidFill>
                <a:latin typeface="Constantia"/>
              </a:rPr>
              <a:t>◦ Detailed reports◦ Skill based routing,◦ Call Intercept◦ Calling Group ID Deliver◦ Calling Plans (Incoming, Outgoing)◦ Configurable Extension Dialing◦ Configurable Feature Codes◦ Device Inventory◦ Department Support◦ Group Announcements,◦ Group Custom </a:t>
            </a:r>
            <a:r>
              <a:rPr lang="en-US" sz="1100" dirty="0" err="1">
                <a:solidFill>
                  <a:prstClr val="black"/>
                </a:solidFill>
                <a:latin typeface="Constantia"/>
              </a:rPr>
              <a:t>Ringback</a:t>
            </a:r>
            <a:r>
              <a:rPr lang="en-US" sz="1100" dirty="0">
                <a:solidFill>
                  <a:prstClr val="black"/>
                </a:solidFill>
                <a:latin typeface="Constantia"/>
              </a:rPr>
              <a:t>◦ </a:t>
            </a:r>
            <a:r>
              <a:rPr lang="en-US" sz="1100" dirty="0" smtClean="0">
                <a:solidFill>
                  <a:prstClr val="black"/>
                </a:solidFill>
                <a:latin typeface="Constantia"/>
              </a:rPr>
              <a:t> </a:t>
            </a:r>
            <a:r>
              <a:rPr lang="en-US" sz="1100" dirty="0">
                <a:solidFill>
                  <a:prstClr val="black"/>
                </a:solidFill>
                <a:latin typeface="Constantia"/>
              </a:rPr>
              <a:t>Hunt Groups◦ Instant Group Call◦ Instant Messaging (via SIP SIMPLE),◦ Office Manager Portal (Web portal)◦ Pre-paid Calling (PIN or ANI)◦ Printable Group Directory,◦ Series Completion◦ Simultaneous Ring (group)◦ Video Conference (external </a:t>
            </a:r>
            <a:r>
              <a:rPr lang="en-US" sz="1100" dirty="0" err="1">
                <a:solidFill>
                  <a:prstClr val="black"/>
                </a:solidFill>
                <a:latin typeface="Constantia"/>
              </a:rPr>
              <a:t>MCU</a:t>
            </a:r>
            <a:r>
              <a:rPr lang="en-US" sz="1100" dirty="0">
                <a:solidFill>
                  <a:prstClr val="black"/>
                </a:solidFill>
                <a:latin typeface="Constantia"/>
              </a:rPr>
              <a:t>).</a:t>
            </a:r>
          </a:p>
          <a:p>
            <a:pPr marL="274320" lvl="0" indent="-274320">
              <a:spcAft>
                <a:spcPts val="0"/>
              </a:spcAft>
              <a:buClr>
                <a:srgbClr val="1B587C"/>
              </a:buClr>
              <a:buSzPct val="95000"/>
              <a:buFont typeface="Wingdings 2"/>
              <a:buChar char=""/>
            </a:pPr>
            <a:r>
              <a:rPr lang="en-US" sz="1100" dirty="0">
                <a:solidFill>
                  <a:prstClr val="black"/>
                </a:solidFill>
                <a:latin typeface="Constantia"/>
              </a:rPr>
              <a:t> </a:t>
            </a:r>
            <a:r>
              <a:rPr lang="en-US" sz="1300" dirty="0">
                <a:solidFill>
                  <a:prstClr val="black"/>
                </a:solidFill>
                <a:latin typeface="Constantia"/>
              </a:rPr>
              <a:t>​​</a:t>
            </a:r>
            <a:r>
              <a:rPr lang="en-US" sz="1200" b="1" dirty="0">
                <a:solidFill>
                  <a:prstClr val="black"/>
                </a:solidFill>
                <a:latin typeface="Constantia"/>
              </a:rPr>
              <a:t>General</a:t>
            </a:r>
            <a:r>
              <a:rPr lang="en-US" sz="1200" dirty="0">
                <a:solidFill>
                  <a:prstClr val="black"/>
                </a:solidFill>
                <a:latin typeface="Constantia"/>
              </a:rPr>
              <a:t>◦ Integrated Session Border Controller◦ Multi-tiered with delegated administration◦ </a:t>
            </a:r>
            <a:r>
              <a:rPr lang="en-US" sz="1200" dirty="0" err="1">
                <a:solidFill>
                  <a:prstClr val="black"/>
                </a:solidFill>
                <a:latin typeface="Constantia"/>
              </a:rPr>
              <a:t>Brandable</a:t>
            </a:r>
            <a:r>
              <a:rPr lang="en-US" sz="1200" dirty="0">
                <a:solidFill>
                  <a:prstClr val="black"/>
                </a:solidFill>
                <a:latin typeface="Constantia"/>
              </a:rPr>
              <a:t> web portals for all user levels◦ Comprehensive reseller support◦ Flexible partitioning for wholesale and retail,◦ Customizable </a:t>
            </a:r>
            <a:r>
              <a:rPr lang="en-US" sz="1200" dirty="0" err="1">
                <a:solidFill>
                  <a:prstClr val="black"/>
                </a:solidFill>
                <a:latin typeface="Constantia"/>
              </a:rPr>
              <a:t>IVR</a:t>
            </a:r>
            <a:r>
              <a:rPr lang="en-US" sz="1200" dirty="0">
                <a:solidFill>
                  <a:prstClr val="black"/>
                </a:solidFill>
                <a:latin typeface="Constantia"/>
              </a:rPr>
              <a:t> and system prompts◦ Comprehensive </a:t>
            </a:r>
            <a:r>
              <a:rPr lang="en-US" sz="1200" dirty="0" err="1">
                <a:solidFill>
                  <a:prstClr val="black"/>
                </a:solidFill>
                <a:latin typeface="Constantia"/>
              </a:rPr>
              <a:t>NOC</a:t>
            </a:r>
            <a:r>
              <a:rPr lang="en-US" sz="1200" dirty="0">
                <a:solidFill>
                  <a:prstClr val="black"/>
                </a:solidFill>
                <a:latin typeface="Constantia"/>
              </a:rPr>
              <a:t> support tool◦ SIP trace with ladder diagram on every call◦ API for integration with existing OSS/BSS◦ Codec Agnostic with Pass-Thru◦ Integrated Billing and Accounting◦ Prepaid or post paid accounts</a:t>
            </a:r>
            <a:r>
              <a:rPr lang="en-US" sz="1200" dirty="0" smtClean="0">
                <a:solidFill>
                  <a:prstClr val="black"/>
                </a:solidFill>
                <a:latin typeface="Constantia"/>
              </a:rPr>
              <a:t>, Fault </a:t>
            </a:r>
            <a:r>
              <a:rPr lang="en-US" sz="1200" dirty="0">
                <a:solidFill>
                  <a:prstClr val="black"/>
                </a:solidFill>
                <a:latin typeface="Constantia"/>
              </a:rPr>
              <a:t>Tolerance◦ Geo-distributed for network redundancy,◦ Active-Active server configuration◦ Supports rolling, hitless </a:t>
            </a:r>
            <a:r>
              <a:rPr lang="en-US" sz="1200" dirty="0" err="1">
                <a:solidFill>
                  <a:prstClr val="black"/>
                </a:solidFill>
                <a:latin typeface="Constantia"/>
              </a:rPr>
              <a:t>Upgrades,Routing</a:t>
            </a:r>
            <a:r>
              <a:rPr lang="en-US" sz="1200" dirty="0">
                <a:solidFill>
                  <a:prstClr val="black"/>
                </a:solidFill>
                <a:latin typeface="Constantia"/>
              </a:rPr>
              <a:t> Management,◦ Least Cost Routing,◦ Percentage Routing,◦ Granular Carrier Capacity Controls,◦ DID Grooming/Normalization,◦ </a:t>
            </a:r>
            <a:r>
              <a:rPr lang="en-US" sz="1200" dirty="0" err="1">
                <a:solidFill>
                  <a:prstClr val="black"/>
                </a:solidFill>
                <a:latin typeface="Constantia"/>
              </a:rPr>
              <a:t>e.164</a:t>
            </a:r>
            <a:r>
              <a:rPr lang="en-US" sz="1200" dirty="0">
                <a:solidFill>
                  <a:prstClr val="black"/>
                </a:solidFill>
                <a:latin typeface="Constantia"/>
              </a:rPr>
              <a:t> Support,◦ Route based on User Calling Plan,◦ White list/Black List</a:t>
            </a:r>
            <a:r>
              <a:rPr lang="en-US" sz="1200" dirty="0" smtClean="0">
                <a:solidFill>
                  <a:prstClr val="black"/>
                </a:solidFill>
                <a:latin typeface="Constantia"/>
              </a:rPr>
              <a:t>, Security </a:t>
            </a:r>
            <a:r>
              <a:rPr lang="en-US" sz="1200" dirty="0">
                <a:solidFill>
                  <a:prstClr val="black"/>
                </a:solidFill>
                <a:latin typeface="Constantia"/>
              </a:rPr>
              <a:t>and Fraud Detection,◦ Velocity Filter for bad calls,◦ Auto Block on failed registrations,◦ Auto Block SIP port scanning◦ Auto Block promiscuous SIP user agents,◦ Remotely triggered updates,◦ Support all major brands</a:t>
            </a:r>
            <a:r>
              <a:rPr lang="en-US" sz="1200" dirty="0" smtClean="0">
                <a:solidFill>
                  <a:prstClr val="black"/>
                </a:solidFill>
                <a:latin typeface="Constantia"/>
              </a:rPr>
              <a:t>, Device </a:t>
            </a:r>
            <a:r>
              <a:rPr lang="en-US" sz="1200" dirty="0">
                <a:solidFill>
                  <a:prstClr val="black"/>
                </a:solidFill>
                <a:latin typeface="Constantia"/>
              </a:rPr>
              <a:t>Provisioning,◦ Zero touch device configuration,◦ Remotely triggered updates,◦ Customized directories,◦ Geography based provisioning,◦ Support all major SIP device brands</a:t>
            </a:r>
            <a:r>
              <a:rPr lang="en-US" sz="1200" dirty="0" smtClean="0">
                <a:solidFill>
                  <a:prstClr val="black"/>
                </a:solidFill>
                <a:latin typeface="Constantia"/>
              </a:rPr>
              <a:t>, Regulatory</a:t>
            </a:r>
            <a:r>
              <a:rPr lang="en-US" sz="1200" dirty="0">
                <a:solidFill>
                  <a:prstClr val="black"/>
                </a:solidFill>
                <a:latin typeface="Constantia"/>
              </a:rPr>
              <a:t>,◦ 911 Emergency Calling,◦ </a:t>
            </a:r>
            <a:r>
              <a:rPr lang="en-US" sz="1200" dirty="0" err="1">
                <a:solidFill>
                  <a:prstClr val="black"/>
                </a:solidFill>
                <a:latin typeface="Constantia"/>
              </a:rPr>
              <a:t>CALEA</a:t>
            </a:r>
            <a:r>
              <a:rPr lang="en-US" sz="1200" dirty="0">
                <a:solidFill>
                  <a:prstClr val="black"/>
                </a:solidFill>
                <a:latin typeface="Constantia"/>
              </a:rPr>
              <a:t> compliance (lawful intercept).​​</a:t>
            </a:r>
          </a:p>
          <a:p>
            <a:endParaRPr lang="en-US" sz="1200" dirty="0"/>
          </a:p>
        </p:txBody>
      </p:sp>
    </p:spTree>
    <p:extLst>
      <p:ext uri="{BB962C8B-B14F-4D97-AF65-F5344CB8AC3E}">
        <p14:creationId xmlns:p14="http://schemas.microsoft.com/office/powerpoint/2010/main" val="2899671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solidFill>
                  <a:schemeClr val="tx1"/>
                </a:solidFill>
                <a:latin typeface="Arial Rounded MT Bold" panose="020F0704030504030204" pitchFamily="34" charset="0"/>
              </a:rPr>
              <a:t>Partner + Program</a:t>
            </a:r>
            <a:endParaRPr lang="en-US" dirty="0"/>
          </a:p>
        </p:txBody>
      </p:sp>
      <p:sp>
        <p:nvSpPr>
          <p:cNvPr id="3" name="Content Placeholder 2"/>
          <p:cNvSpPr>
            <a:spLocks noGrp="1"/>
          </p:cNvSpPr>
          <p:nvPr>
            <p:ph idx="1"/>
          </p:nvPr>
        </p:nvSpPr>
        <p:spPr/>
        <p:txBody>
          <a:bodyPr>
            <a:normAutofit/>
          </a:bodyPr>
          <a:lstStyle/>
          <a:p>
            <a:pPr marL="0" indent="0">
              <a:buNone/>
            </a:pPr>
            <a:r>
              <a:rPr lang="en-US" sz="2800" dirty="0">
                <a:latin typeface="Estrangelo Edessa" panose="03080600000000000000" pitchFamily="66" charset="0"/>
                <a:cs typeface="Estrangelo Edessa" panose="03080600000000000000" pitchFamily="66" charset="0"/>
              </a:rPr>
              <a:t>Deliver a purpose-built communication solution for small to enterprise –level business </a:t>
            </a:r>
          </a:p>
          <a:p>
            <a:pPr marL="0" indent="0">
              <a:buNone/>
            </a:pPr>
            <a:r>
              <a:rPr lang="en-US" sz="2800" dirty="0">
                <a:latin typeface="Estrangelo Edessa" panose="03080600000000000000" pitchFamily="66" charset="0"/>
                <a:cs typeface="Estrangelo Edessa" panose="03080600000000000000" pitchFamily="66" charset="0"/>
              </a:rPr>
              <a:t>•Reduce their monthly communications cost up to 40% over legacy solutions</a:t>
            </a:r>
          </a:p>
          <a:p>
            <a:pPr marL="0" indent="0">
              <a:buNone/>
            </a:pPr>
            <a:r>
              <a:rPr lang="en-US" sz="2800" dirty="0">
                <a:latin typeface="Estrangelo Edessa" panose="03080600000000000000" pitchFamily="66" charset="0"/>
                <a:cs typeface="Estrangelo Edessa" panose="03080600000000000000" pitchFamily="66" charset="0"/>
              </a:rPr>
              <a:t>•Gain up to half a day of productivity per employee just by adding </a:t>
            </a:r>
            <a:r>
              <a:rPr lang="en-US" sz="2800" dirty="0" err="1">
                <a:latin typeface="Estrangelo Edessa" panose="03080600000000000000" pitchFamily="66" charset="0"/>
                <a:cs typeface="Estrangelo Edessa" panose="03080600000000000000" pitchFamily="66" charset="0"/>
              </a:rPr>
              <a:t>UC</a:t>
            </a:r>
            <a:r>
              <a:rPr lang="en-US" sz="2800" dirty="0">
                <a:latin typeface="Estrangelo Edessa" panose="03080600000000000000" pitchFamily="66" charset="0"/>
                <a:cs typeface="Estrangelo Edessa" panose="03080600000000000000" pitchFamily="66" charset="0"/>
              </a:rPr>
              <a:t> presence, chat, and call management.</a:t>
            </a:r>
          </a:p>
          <a:p>
            <a:pPr marL="0" indent="0">
              <a:buNone/>
            </a:pPr>
            <a:r>
              <a:rPr lang="en-US" sz="2800" dirty="0">
                <a:latin typeface="Estrangelo Edessa" panose="03080600000000000000" pitchFamily="66" charset="0"/>
                <a:cs typeface="Estrangelo Edessa" panose="03080600000000000000" pitchFamily="66" charset="0"/>
              </a:rPr>
              <a:t>•Reduce Total Cost of Ownership up to 40% vs. market </a:t>
            </a:r>
            <a:r>
              <a:rPr lang="en-US" sz="2800" dirty="0" smtClean="0">
                <a:latin typeface="Estrangelo Edessa" panose="03080600000000000000" pitchFamily="66" charset="0"/>
                <a:cs typeface="Estrangelo Edessa" panose="03080600000000000000" pitchFamily="66" charset="0"/>
              </a:rPr>
              <a:t>leaders</a:t>
            </a:r>
            <a:endParaRPr lang="en-US" sz="2800" dirty="0"/>
          </a:p>
          <a:p>
            <a:endParaRPr lang="en-US" sz="2800" dirty="0"/>
          </a:p>
        </p:txBody>
      </p:sp>
    </p:spTree>
    <p:extLst>
      <p:ext uri="{BB962C8B-B14F-4D97-AF65-F5344CB8AC3E}">
        <p14:creationId xmlns:p14="http://schemas.microsoft.com/office/powerpoint/2010/main" val="2542838655"/>
      </p:ext>
    </p:extLst>
  </p:cSld>
  <p:clrMapOvr>
    <a:masterClrMapping/>
  </p:clrMapOvr>
</p:sld>
</file>

<file path=ppt/theme/theme1.xml><?xml version="1.0" encoding="utf-8"?>
<a:theme xmlns:a="http://schemas.openxmlformats.org/drawingml/2006/main" name="Macro">
  <a:themeElements>
    <a:clrScheme name="Macro">
      <a:dk1>
        <a:sysClr val="windowText" lastClr="000000"/>
      </a:dk1>
      <a:lt1>
        <a:sysClr val="window" lastClr="FFFFFF"/>
      </a:lt1>
      <a:dk2>
        <a:srgbClr val="3F3F4D"/>
      </a:dk2>
      <a:lt2>
        <a:srgbClr val="DDDDDD"/>
      </a:lt2>
      <a:accent1>
        <a:srgbClr val="A51009"/>
      </a:accent1>
      <a:accent2>
        <a:srgbClr val="DE7014"/>
      </a:accent2>
      <a:accent3>
        <a:srgbClr val="704836"/>
      </a:accent3>
      <a:accent4>
        <a:srgbClr val="F2B431"/>
      </a:accent4>
      <a:accent5>
        <a:srgbClr val="7F221D"/>
      </a:accent5>
      <a:accent6>
        <a:srgbClr val="CDAC77"/>
      </a:accent6>
      <a:hlink>
        <a:srgbClr val="F5B123"/>
      </a:hlink>
      <a:folHlink>
        <a:srgbClr val="E19B0B"/>
      </a:folHlink>
    </a:clrScheme>
    <a:fontScheme name="Macro">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cro">
      <a:fillStyleLst>
        <a:solidFill>
          <a:schemeClr val="phClr"/>
        </a:solidFill>
        <a:gradFill rotWithShape="1">
          <a:gsLst>
            <a:gs pos="0">
              <a:schemeClr val="phClr">
                <a:tint val="65000"/>
                <a:satMod val="300000"/>
              </a:schemeClr>
            </a:gs>
            <a:gs pos="100000">
              <a:schemeClr val="phClr">
                <a:tint val="80000"/>
                <a:satMod val="150000"/>
              </a:schemeClr>
            </a:gs>
          </a:gsLst>
          <a:lin ang="5400000" scaled="0"/>
        </a:gradFill>
        <a:gradFill rotWithShape="1">
          <a:gsLst>
            <a:gs pos="0">
              <a:schemeClr val="phClr">
                <a:shade val="90000"/>
                <a:satMod val="300000"/>
              </a:schemeClr>
            </a:gs>
            <a:gs pos="100000">
              <a:schemeClr val="phClr">
                <a:satMod val="150000"/>
              </a:schemeClr>
            </a:gs>
          </a:gsLst>
          <a:path path="circle">
            <a:fillToRect l="50000" t="100000" r="100000" b="50000"/>
          </a:path>
        </a:gradFill>
      </a:fillStyleLst>
      <a:lnStyleLst>
        <a:ln w="9525" cap="flat" cmpd="sng" algn="ctr">
          <a:solidFill>
            <a:schemeClr val="phClr"/>
          </a:solidFill>
          <a:prstDash val="solid"/>
        </a:ln>
        <a:ln w="13970" cap="flat" cmpd="sng" algn="ctr">
          <a:solidFill>
            <a:schemeClr val="phClr"/>
          </a:solidFill>
          <a:prstDash val="solid"/>
        </a:ln>
        <a:ln w="22225" cap="flat" cmpd="sng" algn="ctr">
          <a:solidFill>
            <a:schemeClr val="phClr"/>
          </a:solidFill>
          <a:prstDash val="solid"/>
        </a:ln>
      </a:lnStyleLst>
      <a:effectStyleLst>
        <a:effectStyle>
          <a:effectLst>
            <a:outerShdw blurRad="50800" dist="25400" dir="5400000" rotWithShape="0">
              <a:srgbClr val="000000">
                <a:alpha val="70000"/>
              </a:srgbClr>
            </a:outerShdw>
          </a:effectLst>
        </a:effectStyle>
        <a:effectStyle>
          <a:effectLst>
            <a:outerShdw blurRad="25400" dist="25400" dir="5400000" rotWithShape="0">
              <a:srgbClr val="000000">
                <a:alpha val="70000"/>
              </a:srgbClr>
            </a:outerShdw>
          </a:effectLst>
          <a:scene3d>
            <a:camera prst="orthographicFront">
              <a:rot lat="0" lon="0" rev="0"/>
            </a:camera>
            <a:lightRig rig="threePt" dir="tl"/>
          </a:scene3d>
          <a:sp3d contourW="15875" prstMaterial="softmetal">
            <a:bevelT w="25400" h="19050" prst="angle"/>
            <a:contourClr>
              <a:schemeClr val="phClr">
                <a:shade val="30000"/>
              </a:schemeClr>
            </a:contourClr>
          </a:sp3d>
        </a:effectStyle>
        <a:effectStyle>
          <a:effectLst>
            <a:outerShdw blurRad="25400" dist="25400" dir="5400000" rotWithShape="0">
              <a:srgbClr val="000000">
                <a:alpha val="40000"/>
              </a:srgbClr>
            </a:outerShdw>
          </a:effectLst>
          <a:scene3d>
            <a:camera prst="orthographicFront">
              <a:rot lat="0" lon="0" rev="0"/>
            </a:camera>
            <a:lightRig rig="threePt" dir="tl"/>
          </a:scene3d>
          <a:sp3d contourW="19050" prstMaterial="metal">
            <a:bevelT w="63500" h="31750" prst="angle"/>
            <a:contourClr>
              <a:schemeClr val="phClr">
                <a:shade val="25000"/>
                <a:satMod val="130000"/>
              </a:schemeClr>
            </a:contourClr>
          </a:sp3d>
        </a:effectStyle>
      </a:effectStyleLst>
      <a:bgFillStyleLst>
        <a:solidFill>
          <a:schemeClr val="phClr"/>
        </a:solidFill>
        <a:gradFill rotWithShape="1">
          <a:gsLst>
            <a:gs pos="0">
              <a:schemeClr val="phClr">
                <a:tint val="67000"/>
                <a:shade val="93000"/>
                <a:satMod val="110000"/>
                <a:lumMod val="90000"/>
              </a:schemeClr>
            </a:gs>
            <a:gs pos="76000">
              <a:schemeClr val="phClr">
                <a:tint val="85000"/>
                <a:shade val="75000"/>
                <a:satMod val="120000"/>
              </a:schemeClr>
            </a:gs>
            <a:gs pos="100000">
              <a:schemeClr val="phClr">
                <a:tint val="86000"/>
                <a:shade val="50000"/>
                <a:satMod val="130000"/>
              </a:schemeClr>
            </a:gs>
          </a:gsLst>
          <a:lin ang="5400000" scaled="0"/>
        </a:gradFill>
        <a:gradFill rotWithShape="1">
          <a:gsLst>
            <a:gs pos="0">
              <a:schemeClr val="phClr">
                <a:tint val="96000"/>
                <a:shade val="35000"/>
                <a:satMod val="146000"/>
                <a:lumMod val="101000"/>
              </a:schemeClr>
            </a:gs>
            <a:gs pos="26000">
              <a:schemeClr val="phClr">
                <a:tint val="96000"/>
                <a:shade val="96000"/>
                <a:satMod val="190000"/>
              </a:schemeClr>
            </a:gs>
            <a:gs pos="100000">
              <a:schemeClr val="phClr">
                <a:tint val="60000"/>
                <a:shade val="90000"/>
                <a:satMod val="220000"/>
                <a:lumMod val="11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TC101859866[[fn=Macro]]</Template>
  <TotalTime>213</TotalTime>
  <Words>1213</Words>
  <Application>Microsoft Office PowerPoint</Application>
  <PresentationFormat>On-screen Show (4:3)</PresentationFormat>
  <Paragraphs>106</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Macro</vt:lpstr>
      <vt:lpstr>A Cloud Based  Carrier Grade Communications  and  Solutions Provider </vt:lpstr>
      <vt:lpstr> ABOUT US  UVOCE is a cloud based Communication Service Provider primarily offering Cloud – Communication Solutions for the Mid-Market and Hospitality Industry.  The goals of cloud-based solutions are to lower your costs, while increasing your business agility. After all, the cloud is where your customers spend more and more of their time, and the cloud is where you may already be getting services such as email, instant messaging and a growing list of business applications (e.g. salesforce.com) and of course mobile connectivity.   Our Guarantee – 100% satisfaction and 30% cost savings  </vt:lpstr>
      <vt:lpstr>Top Reasons for Switching To UVOCE</vt:lpstr>
      <vt:lpstr>WHY UVOCE? </vt:lpstr>
      <vt:lpstr>PRODUCTS AND SERVICES</vt:lpstr>
      <vt:lpstr>Hosted IP PBX Phone System</vt:lpstr>
      <vt:lpstr>UVOCE SIP TRUNKING( VoIP Lines)</vt:lpstr>
      <vt:lpstr>Full Feature List </vt:lpstr>
      <vt:lpstr>Partner + Program</vt:lpstr>
      <vt:lpstr>Partner + Program cont.</vt:lpstr>
      <vt:lpstr>Choose the Level that Fits Your Business</vt:lpstr>
      <vt:lpstr>Want to know more about becoming a Partner?</vt:lpstr>
      <vt:lpstr>FEATURED CUSTOMERS</vt:lpstr>
      <vt:lpstr>Contact us :- Get in touch….  UVOCE HQ 8001 LBJ Freeway, 4th Floor, DALLAS TEXAS 75251. Phone -972-447-2160 (main) Fax - 469-424-2200 info@UVOCE.com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Cloud Based  Carrier Grade Communications and  Solutions Provider</dc:title>
  <dc:creator>Dr.LAL</dc:creator>
  <cp:lastModifiedBy>Dr.LAL</cp:lastModifiedBy>
  <cp:revision>47</cp:revision>
  <dcterms:created xsi:type="dcterms:W3CDTF">2013-11-18T22:07:26Z</dcterms:created>
  <dcterms:modified xsi:type="dcterms:W3CDTF">2013-11-19T19:04:03Z</dcterms:modified>
</cp:coreProperties>
</file>